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51"/>
  </p:notesMasterIdLst>
  <p:sldIdLst>
    <p:sldId id="1149" r:id="rId2"/>
    <p:sldId id="1158" r:id="rId3"/>
    <p:sldId id="1176" r:id="rId4"/>
    <p:sldId id="1181" r:id="rId5"/>
    <p:sldId id="1159" r:id="rId6"/>
    <p:sldId id="1179" r:id="rId7"/>
    <p:sldId id="1177" r:id="rId8"/>
    <p:sldId id="1175" r:id="rId9"/>
    <p:sldId id="1178" r:id="rId10"/>
    <p:sldId id="1180" r:id="rId11"/>
    <p:sldId id="1151" r:id="rId12"/>
    <p:sldId id="267" r:id="rId13"/>
    <p:sldId id="376" r:id="rId14"/>
    <p:sldId id="375" r:id="rId15"/>
    <p:sldId id="1143" r:id="rId16"/>
    <p:sldId id="339" r:id="rId17"/>
    <p:sldId id="372" r:id="rId18"/>
    <p:sldId id="361" r:id="rId19"/>
    <p:sldId id="1194" r:id="rId20"/>
    <p:sldId id="1152" r:id="rId21"/>
    <p:sldId id="380" r:id="rId22"/>
    <p:sldId id="382" r:id="rId23"/>
    <p:sldId id="1154" r:id="rId24"/>
    <p:sldId id="379" r:id="rId25"/>
    <p:sldId id="383" r:id="rId26"/>
    <p:sldId id="384" r:id="rId27"/>
    <p:sldId id="385" r:id="rId28"/>
    <p:sldId id="367" r:id="rId29"/>
    <p:sldId id="368" r:id="rId30"/>
    <p:sldId id="1183" r:id="rId31"/>
    <p:sldId id="1182" r:id="rId32"/>
    <p:sldId id="1186" r:id="rId33"/>
    <p:sldId id="1184" r:id="rId34"/>
    <p:sldId id="1187" r:id="rId35"/>
    <p:sldId id="387" r:id="rId36"/>
    <p:sldId id="1188" r:id="rId37"/>
    <p:sldId id="1190" r:id="rId38"/>
    <p:sldId id="1191" r:id="rId39"/>
    <p:sldId id="1192" r:id="rId40"/>
    <p:sldId id="1193" r:id="rId41"/>
    <p:sldId id="1189" r:id="rId42"/>
    <p:sldId id="1196" r:id="rId43"/>
    <p:sldId id="1197" r:id="rId44"/>
    <p:sldId id="374" r:id="rId45"/>
    <p:sldId id="1195" r:id="rId46"/>
    <p:sldId id="1153" r:id="rId47"/>
    <p:sldId id="363" r:id="rId48"/>
    <p:sldId id="373" r:id="rId49"/>
    <p:sldId id="1144" r:id="rId5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52"/>
      <p:bold r:id="rId53"/>
      <p:italic r:id="rId54"/>
      <p:boldItalic r:id="rId55"/>
    </p:embeddedFont>
    <p:embeddedFont>
      <p:font typeface="Helvetica Neue Light" panose="02000403000000020004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7"/>
    <p:restoredTop sz="95721"/>
  </p:normalViewPr>
  <p:slideViewPr>
    <p:cSldViewPr snapToGrid="0">
      <p:cViewPr varScale="1">
        <p:scale>
          <a:sx n="151" d="100"/>
          <a:sy n="151" d="100"/>
        </p:scale>
        <p:origin x="4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74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78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01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08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0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60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shift</a:t>
            </a:r>
          </a:p>
          <a:p>
            <a:r>
              <a:rPr lang="en-US" dirty="0"/>
              <a:t>ma 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riuscito</a:t>
            </a:r>
            <a:r>
              <a:rPr lang="en-US" dirty="0"/>
              <a:t> solo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potevo</a:t>
            </a:r>
            <a:r>
              <a:rPr lang="en-US" dirty="0"/>
              <a:t> </a:t>
            </a:r>
            <a:r>
              <a:rPr lang="en-US" dirty="0" err="1"/>
              <a:t>ispezionare</a:t>
            </a:r>
            <a:r>
              <a:rPr lang="en-US" dirty="0"/>
              <a:t> I </a:t>
            </a:r>
            <a:r>
              <a:rPr lang="en-US" dirty="0" err="1"/>
              <a:t>dati</a:t>
            </a:r>
            <a:endParaRPr lang="en-US" dirty="0"/>
          </a:p>
          <a:p>
            <a:r>
              <a:rPr lang="en-US" dirty="0" err="1"/>
              <a:t>trunchiamo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multipli</a:t>
            </a:r>
            <a:r>
              <a:rPr lang="en-US" dirty="0"/>
              <a:t>|!!!</a:t>
            </a:r>
          </a:p>
          <a:p>
            <a:r>
              <a:rPr lang="en-US" dirty="0"/>
              <a:t>E </a:t>
            </a:r>
            <a:r>
              <a:rPr lang="en-US" dirty="0" err="1"/>
              <a:t>allora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aggregate window</a:t>
            </a:r>
          </a:p>
        </p:txBody>
      </p:sp>
    </p:spTree>
    <p:extLst>
      <p:ext uri="{BB962C8B-B14F-4D97-AF65-F5344CB8AC3E}">
        <p14:creationId xmlns:p14="http://schemas.microsoft.com/office/powerpoint/2010/main" val="400310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F342CDD2-2AE1-8A4A-8095-5532D71C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CDDB35B5-2267-CF4E-B604-0F9D5E8B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1_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3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16BA02C-9B5A-1244-A36A-95D745D0E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681A27-BF63-2F48-9702-428AF02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87236-8951-C84F-B37D-1150F8AE155A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681" r:id="rId3"/>
    <p:sldLayoutId id="2147483711" r:id="rId4"/>
    <p:sldLayoutId id="214748370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15" y="1659715"/>
            <a:ext cx="3972854" cy="1346992"/>
          </a:xfr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/>
              <a:t>Advanced</a:t>
            </a:r>
            <a:br>
              <a:rPr lang="en-US" sz="3200" dirty="0"/>
            </a:br>
            <a:r>
              <a:rPr lang="en-US" sz="3200" dirty="0"/>
              <a:t>Data Analysis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901917B-BE53-0546-8DA6-726AB9CCA5C8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2718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528001" y="1273024"/>
            <a:ext cx="3502324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r with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_value 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   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/3000.0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/>
        </p:nvGraphicFramePr>
        <p:xfrm>
          <a:off x="83697" y="1333229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/>
        </p:nvGraphicFramePr>
        <p:xfrm>
          <a:off x="83695" y="3568531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90577" y="87833"/>
          <a:ext cx="208378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/>
        </p:nvGraphicFramePr>
        <p:xfrm>
          <a:off x="83696" y="2605155"/>
          <a:ext cx="208378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127091"/>
              </p:ext>
            </p:extLst>
          </p:nvPr>
        </p:nvGraphicFramePr>
        <p:xfrm>
          <a:off x="5866381" y="1354761"/>
          <a:ext cx="2324441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39490546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66.6%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66.6%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25902"/>
              </p:ext>
            </p:extLst>
          </p:nvPr>
        </p:nvGraphicFramePr>
        <p:xfrm>
          <a:off x="5866378" y="3590063"/>
          <a:ext cx="2330278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32100606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6.6%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13.3%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520178"/>
              </p:ext>
            </p:extLst>
          </p:nvPr>
        </p:nvGraphicFramePr>
        <p:xfrm>
          <a:off x="5873261" y="109365"/>
          <a:ext cx="232444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971">
                  <a:extLst>
                    <a:ext uri="{9D8B030D-6E8A-4147-A177-3AD203B41FA5}">
                      <a16:colId xmlns:a16="http://schemas.microsoft.com/office/drawing/2014/main" val="395982994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33.3%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100%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12843"/>
              </p:ext>
            </p:extLst>
          </p:nvPr>
        </p:nvGraphicFramePr>
        <p:xfrm>
          <a:off x="5866379" y="2626687"/>
          <a:ext cx="233027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331">
                  <a:extLst>
                    <a:ext uri="{9D8B030D-6E8A-4147-A177-3AD203B41FA5}">
                      <a16:colId xmlns:a16="http://schemas.microsoft.com/office/drawing/2014/main" val="198491319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accent1"/>
                          </a:solidFill>
                        </a:rPr>
                        <a:t>_value</a:t>
                      </a:r>
                      <a:endParaRPr sz="11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3.3%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F8F9B7A-98FD-AE41-8FE2-1961CA31A0D9}"/>
              </a:ext>
            </a:extLst>
          </p:cNvPr>
          <p:cNvSpPr/>
          <p:nvPr/>
        </p:nvSpPr>
        <p:spPr>
          <a:xfrm>
            <a:off x="8047175" y="483259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14A29-F13F-484B-8E8D-BE1236BAA2A0}"/>
              </a:ext>
            </a:extLst>
          </p:cNvPr>
          <p:cNvSpPr/>
          <p:nvPr/>
        </p:nvSpPr>
        <p:spPr>
          <a:xfrm>
            <a:off x="8047175" y="1712823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26413-4037-8646-AF95-F842ED53742D}"/>
              </a:ext>
            </a:extLst>
          </p:cNvPr>
          <p:cNvSpPr/>
          <p:nvPr/>
        </p:nvSpPr>
        <p:spPr>
          <a:xfrm>
            <a:off x="8047175" y="3959164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CE7DD2-7BF9-D54D-AC7D-77F47F8D3CAD}"/>
              </a:ext>
            </a:extLst>
          </p:cNvPr>
          <p:cNvSpPr/>
          <p:nvPr/>
        </p:nvSpPr>
        <p:spPr>
          <a:xfrm>
            <a:off x="8047175" y="2977009"/>
            <a:ext cx="108000" cy="159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dirty="0"/>
            </a:br>
            <a:r>
              <a:rPr lang="en-US" dirty="0"/>
              <a:t>Custom Functions</a:t>
            </a:r>
          </a:p>
        </p:txBody>
      </p:sp>
    </p:spTree>
    <p:extLst>
      <p:ext uri="{BB962C8B-B14F-4D97-AF65-F5344CB8AC3E}">
        <p14:creationId xmlns:p14="http://schemas.microsoft.com/office/powerpoint/2010/main" val="22107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Recall: 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Flux is a functional data scripting and query language</a:t>
            </a:r>
          </a:p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71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and using a custom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</a:t>
            </a:r>
            <a:r>
              <a:rPr lang="en-GB" dirty="0"/>
              <a:t> &lt;&lt;implementation&gt;&gt;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 = (r) =&gt; r*r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range(start: -1h)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r._measurement</a:t>
            </a:r>
            <a:r>
              <a:rPr lang="en-GB" sz="1600" dirty="0">
                <a:latin typeface="Courier" pitchFamily="2" charset="0"/>
              </a:rPr>
              <a:t> == "samples")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map(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({ _value: 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squared(</a:t>
            </a:r>
            <a:r>
              <a:rPr lang="en-GB" sz="1600" b="1" dirty="0" err="1">
                <a:solidFill>
                  <a:schemeClr val="accent2"/>
                </a:solidFill>
                <a:latin typeface="Courier" pitchFamily="2" charset="0"/>
              </a:rPr>
              <a:t>r._value</a:t>
            </a:r>
            <a:r>
              <a:rPr lang="en-GB" sz="1600" b="1" dirty="0">
                <a:solidFill>
                  <a:schemeClr val="accent2"/>
                </a:solidFill>
                <a:latin typeface="Courier" pitchFamily="2" charset="0"/>
              </a:rPr>
              <a:t>)</a:t>
            </a:r>
            <a:r>
              <a:rPr lang="en-GB" sz="1600" dirty="0">
                <a:latin typeface="Courier" pitchFamily="2" charset="0"/>
              </a:rPr>
              <a:t>})) 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filter(</a:t>
            </a:r>
            <a:r>
              <a:rPr lang="en-GB" sz="1600" dirty="0" err="1">
                <a:latin typeface="Courier" pitchFamily="2" charset="0"/>
              </a:rPr>
              <a:t>fn</a:t>
            </a:r>
            <a:r>
              <a:rPr lang="en-GB" sz="1600" dirty="0">
                <a:latin typeface="Courier" pitchFamily="2" charset="0"/>
              </a:rPr>
              <a:t>: (r) =&gt; </a:t>
            </a:r>
            <a:r>
              <a:rPr lang="en-GB" sz="1600" dirty="0" err="1">
                <a:latin typeface="Courier" pitchFamily="2" charset="0"/>
              </a:rPr>
              <a:t>r._value</a:t>
            </a:r>
            <a:r>
              <a:rPr lang="en-GB" sz="1600" dirty="0">
                <a:latin typeface="Courier" pitchFamily="2" charset="0"/>
              </a:rPr>
              <a:t> &gt; 23.2)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72511-79F1-7147-922C-3146E9248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pipe forwardable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603547" cy="339116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Syntax</a:t>
            </a:r>
          </a:p>
          <a:p>
            <a:pPr marL="571500" lvl="1" indent="0">
              <a:buNone/>
            </a:pPr>
            <a:r>
              <a:rPr lang="en-GB" dirty="0"/>
              <a:t>&lt;&lt;function name&gt;&gt;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(</a:t>
            </a:r>
            <a:r>
              <a:rPr lang="en-GB" dirty="0"/>
              <a:t>&lt;&lt;table&gt;&gt;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=&lt;-,</a:t>
            </a:r>
            <a:r>
              <a:rPr lang="en-GB" dirty="0"/>
              <a:t> &lt;&lt;variable&gt;&gt;*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) =&gt; </a:t>
            </a:r>
            <a:br>
              <a:rPr lang="en-GB" b="1" dirty="0">
                <a:solidFill>
                  <a:srgbClr val="FFC000"/>
                </a:solidFill>
                <a:latin typeface="Courier" pitchFamily="2" charset="0"/>
              </a:rPr>
            </a:b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           </a:t>
            </a:r>
            <a:r>
              <a:rPr lang="en-GB" dirty="0"/>
              <a:t>&lt;&lt;table&gt;&gt;</a:t>
            </a:r>
            <a:r>
              <a:rPr lang="en-GB" b="1" dirty="0">
                <a:solidFill>
                  <a:srgbClr val="FFC000"/>
                </a:solidFill>
                <a:latin typeface="Courier" pitchFamily="2" charset="0"/>
              </a:rPr>
              <a:t> |&gt; </a:t>
            </a:r>
            <a:r>
              <a:rPr lang="en-GB" dirty="0"/>
              <a:t>&lt;&lt; implementation &gt;&gt;</a:t>
            </a:r>
          </a:p>
          <a:p>
            <a:pPr lvl="0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Example</a:t>
            </a: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 = 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=&lt;-) =&gt;</a:t>
            </a:r>
            <a:endParaRPr lang="it-IT" sz="5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tables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lang="it-IT" sz="1500" dirty="0">
              <a:solidFill>
                <a:schemeClr val="accen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from(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foo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(start: -1h)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samples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500" dirty="0">
              <a:solidFill>
                <a:schemeClr val="bg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b="1" dirty="0" err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allSquared</a:t>
            </a:r>
            <a:r>
              <a:rPr lang="it-IT" sz="1500" b="1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lang="it-IT" sz="5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60000"/>
              </a:lnSpc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		|&gt;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500" dirty="0" err="1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500" dirty="0">
                <a:solidFill>
                  <a:schemeClr val="bg1"/>
                </a:solidFill>
                <a:latin typeface="Courier"/>
                <a:ea typeface="Courier"/>
                <a:cs typeface="Courier"/>
                <a:sym typeface="Courier"/>
              </a:rPr>
              <a:t> &gt; 23.2)</a:t>
            </a:r>
            <a:endParaRPr lang="it-IT" sz="500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F8D2E8-A0F7-214B-99DD-56FB29D24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4EAA4-C254-9342-9527-2B2A86678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5400" b="0" i="0" u="none" strike="noStrike" kern="0" cap="none" spc="0" normalizeH="0" baseline="0" noProof="0" dirty="0">
                <a:ln>
                  <a:noFill/>
                </a:ln>
                <a:solidFill>
                  <a:srgbClr val="00C9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0D7C6-71FB-BA45-9117-0B604995F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D7E5E6"/>
                </a:solidFill>
              </a:rPr>
              <a:t>E. Della Valle, M. </a:t>
            </a:r>
            <a:r>
              <a:rPr lang="en-GB" dirty="0" err="1">
                <a:solidFill>
                  <a:srgbClr val="D7E5E6"/>
                </a:solidFill>
              </a:rPr>
              <a:t>Balduini</a:t>
            </a:r>
            <a:r>
              <a:rPr lang="en-GB" dirty="0">
                <a:solidFill>
                  <a:srgbClr val="D7E5E6"/>
                </a:solidFill>
              </a:rPr>
              <a:t>, &amp; R. </a:t>
            </a:r>
            <a:r>
              <a:rPr lang="en-GB" dirty="0" err="1">
                <a:solidFill>
                  <a:srgbClr val="D7E5E6"/>
                </a:solidFill>
              </a:rPr>
              <a:t>Tommasini</a:t>
            </a:r>
            <a:r>
              <a:rPr lang="en-GB" dirty="0">
                <a:solidFill>
                  <a:srgbClr val="D7E5E6"/>
                </a:solidFill>
              </a:rPr>
              <a:t> - Influx Days - Virtual - 2020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D7E5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D80EDDC-E38A-944F-B9CB-B0C6554768E0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0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Map functions</a:t>
            </a:r>
            <a:endParaRPr lang="en-US" sz="1800" noProof="0" dirty="0"/>
          </a:p>
          <a:p>
            <a:r>
              <a:rPr lang="en-US" sz="1800" noProof="0" dirty="0"/>
              <a:t>Custom functions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CB71B-201F-414E-8F3A-0E3D7F1F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EF1C7-F4AB-0E4A-AD40-FA31FCB6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0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Correct the temperature observations of the cooking base area by by subtracting a delta of 5°C to each value</a:t>
            </a:r>
          </a:p>
          <a:p>
            <a:r>
              <a:rPr lang="en-GB" dirty="0"/>
              <a:t>Use an inline map</a:t>
            </a:r>
          </a:p>
          <a:p>
            <a:r>
              <a:rPr lang="en-GB" dirty="0"/>
              <a:t>Create a custom function to be used in the inline map</a:t>
            </a:r>
          </a:p>
          <a:p>
            <a:r>
              <a:rPr lang="en-GB" dirty="0"/>
              <a:t>Create a custom pipe forwardable function</a:t>
            </a:r>
            <a:br>
              <a:rPr lang="en-GB" dirty="0"/>
            </a:br>
            <a:r>
              <a:rPr lang="en-GB" dirty="0"/>
              <a:t>that contains a map</a:t>
            </a:r>
          </a:p>
          <a:p>
            <a:pPr marL="9525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37626-CB50-F240-A5CF-9F3783A72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A0AD6-EE1A-534B-9BA8-AF8FD6F8F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1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in a functional programming language, map() applies a function to each element of a collection – ?</a:t>
            </a:r>
          </a:p>
          <a:p>
            <a:pPr lvl="1"/>
            <a:r>
              <a:rPr lang="en-US" dirty="0"/>
              <a:t>in Flux, map() always adds a column to each table – ?</a:t>
            </a:r>
          </a:p>
          <a:p>
            <a:pPr lvl="1"/>
            <a:r>
              <a:rPr lang="en-US" dirty="0"/>
              <a:t>map() using the</a:t>
            </a:r>
            <a:r>
              <a:rPr lang="en-US" sz="1400" dirty="0">
                <a:solidFill>
                  <a:srgbClr val="FFC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US" dirty="0"/>
              <a:t> clause can add a column to each table – ?</a:t>
            </a:r>
          </a:p>
          <a:p>
            <a:pPr lvl="1"/>
            <a:r>
              <a:rPr lang="en-US" dirty="0"/>
              <a:t>you can pass a custom functions only to a map() – ?</a:t>
            </a:r>
          </a:p>
          <a:p>
            <a:pPr lvl="1"/>
            <a:r>
              <a:rPr lang="en-US" dirty="0"/>
              <a:t>in a pipe-forwardable custom function with a parameter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(t=&lt;-)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t</a:t>
            </a:r>
            <a:r>
              <a:rPr lang="en-US" dirty="0"/>
              <a:t> represents input tables that the function applies to –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6F44-7910-2541-8FD8-2F34F958F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DBB-9127-EB40-A139-DFB55137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5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in a functional programming language, map() applies a function to each element of a collection – T</a:t>
            </a:r>
          </a:p>
          <a:p>
            <a:pPr lvl="1"/>
            <a:r>
              <a:rPr lang="en-US" dirty="0"/>
              <a:t>in Flux, map() always adds a column to each table – F</a:t>
            </a:r>
          </a:p>
          <a:p>
            <a:pPr lvl="1"/>
            <a:r>
              <a:rPr lang="en-US" dirty="0"/>
              <a:t>map() using the</a:t>
            </a:r>
            <a:r>
              <a:rPr lang="en-US" sz="1400" dirty="0">
                <a:solidFill>
                  <a:srgbClr val="FFC00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US" dirty="0"/>
              <a:t> clause can add a column to each table – T</a:t>
            </a:r>
          </a:p>
          <a:p>
            <a:pPr lvl="1"/>
            <a:r>
              <a:rPr lang="en-US" dirty="0"/>
              <a:t>you can pass a custom functions only to a map() – F</a:t>
            </a:r>
          </a:p>
          <a:p>
            <a:pPr lvl="1"/>
            <a:r>
              <a:rPr lang="en-US" dirty="0"/>
              <a:t>in a pipe-forwardable custom function with a parameter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(t=&lt;-)</a:t>
            </a:r>
            <a:r>
              <a:rPr lang="en-US" dirty="0"/>
              <a:t>, </a:t>
            </a:r>
            <a:r>
              <a:rPr lang="en-US" b="1" dirty="0">
                <a:solidFill>
                  <a:srgbClr val="FFC000"/>
                </a:solidFill>
                <a:latin typeface="Courier" pitchFamily="2" charset="0"/>
              </a:rPr>
              <a:t>t</a:t>
            </a:r>
            <a:r>
              <a:rPr lang="en-US" dirty="0"/>
              <a:t> represents input tables that the function applies to – 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3DA07-B7CF-6846-902B-598D81676A28}"/>
              </a:ext>
            </a:extLst>
          </p:cNvPr>
          <p:cNvSpPr txBox="1">
            <a:spLocks/>
          </p:cNvSpPr>
          <p:nvPr/>
        </p:nvSpPr>
        <p:spPr>
          <a:xfrm>
            <a:off x="463497" y="642158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Quiz answers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6F44-7910-2541-8FD8-2F34F958F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2DBB-9127-EB40-A139-DFB55137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0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dirty="0"/>
            </a:br>
            <a:r>
              <a:rPr lang="en-US" dirty="0"/>
              <a:t>map()</a:t>
            </a:r>
          </a:p>
        </p:txBody>
      </p:sp>
    </p:spTree>
    <p:extLst>
      <p:ext uri="{BB962C8B-B14F-4D97-AF65-F5344CB8AC3E}">
        <p14:creationId xmlns:p14="http://schemas.microsoft.com/office/powerpoint/2010/main" val="37870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Exploring flux</a:t>
            </a:r>
            <a:br>
              <a:rPr lang="en-US" sz="2800" dirty="0"/>
            </a:br>
            <a:r>
              <a:rPr lang="en-US" dirty="0"/>
              <a:t>Joining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36151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Joining two time series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5FE5F60-980D-A04B-9708-DB908DE3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1" b="8738"/>
          <a:stretch/>
        </p:blipFill>
        <p:spPr bwMode="auto">
          <a:xfrm>
            <a:off x="547281" y="1095153"/>
            <a:ext cx="8011928" cy="36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8B301A-F10F-D74B-9CCE-5FF83B975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3350F-091A-B94C-A9FC-F7ACA672D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0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ideal case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903FA63-2653-974C-943C-FC94F4D07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13591"/>
          <a:stretch/>
        </p:blipFill>
        <p:spPr bwMode="auto">
          <a:xfrm>
            <a:off x="561384" y="1194849"/>
            <a:ext cx="8110548" cy="35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DC6B99-0D6C-2D46-B142-E0DEDBDE5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84F67-FDAB-454D-AEDA-ACE537B6D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2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B1A3-63C9-4748-82F2-E2BC6408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 on pizza quality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A65B9-F14E-BB47-8CC4-75225461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temperature difference between the base cooking area and the mozzarella melting area is lower than 180° or greater than 190°, the mozzarella cheese will not melt properly or it will burn.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CE87E-DFA4-C947-8D8D-863AF1723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B0E28-5314-BB46-A1BA-3D23F7E3C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 … sounds easy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1958972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245175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198407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198407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526119"/>
            <a:ext cx="2099" cy="4579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297234"/>
            <a:ext cx="8094" cy="68684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748840"/>
            <a:ext cx="11597" cy="23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755959"/>
            <a:ext cx="771" cy="2281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658840"/>
            <a:ext cx="4967" cy="3252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43909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210213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66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668938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5718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326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09983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55078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55144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33905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8D5BF4-E470-1E49-B462-5DC19C25999E}"/>
              </a:ext>
            </a:extLst>
          </p:cNvPr>
          <p:cNvSpPr txBox="1"/>
          <p:nvPr/>
        </p:nvSpPr>
        <p:spPr>
          <a:xfrm>
            <a:off x="815344" y="328096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7FD3F2-DF50-1D49-8325-2054640742D2}"/>
              </a:ext>
            </a:extLst>
          </p:cNvPr>
          <p:cNvSpPr/>
          <p:nvPr/>
        </p:nvSpPr>
        <p:spPr>
          <a:xfrm>
            <a:off x="2416868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E879AE-9F90-C048-B1EE-1656D02DA3C6}"/>
              </a:ext>
            </a:extLst>
          </p:cNvPr>
          <p:cNvSpPr/>
          <p:nvPr/>
        </p:nvSpPr>
        <p:spPr>
          <a:xfrm>
            <a:off x="401839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8C8379-3A8F-7446-8088-237392A66D29}"/>
              </a:ext>
            </a:extLst>
          </p:cNvPr>
          <p:cNvSpPr/>
          <p:nvPr/>
        </p:nvSpPr>
        <p:spPr>
          <a:xfrm>
            <a:off x="5619917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A069AE-254C-B940-A576-F6FF3E18D41F}"/>
              </a:ext>
            </a:extLst>
          </p:cNvPr>
          <p:cNvSpPr/>
          <p:nvPr/>
        </p:nvSpPr>
        <p:spPr>
          <a:xfrm>
            <a:off x="7221442" y="3280962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EF42C2-279C-C34F-9071-2E4B3C6295E3}"/>
              </a:ext>
            </a:extLst>
          </p:cNvPr>
          <p:cNvCxnSpPr>
            <a:cxnSpLocks/>
            <a:stCxn id="52" idx="0"/>
            <a:endCxn id="62" idx="4"/>
          </p:cNvCxnSpPr>
          <p:nvPr/>
        </p:nvCxnSpPr>
        <p:spPr>
          <a:xfrm flipV="1">
            <a:off x="1131296" y="2833640"/>
            <a:ext cx="2099" cy="4473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795161-923B-D046-B02E-58928A12B6C6}"/>
              </a:ext>
            </a:extLst>
          </p:cNvPr>
          <p:cNvCxnSpPr>
            <a:cxnSpLocks/>
            <a:stCxn id="53" idx="0"/>
            <a:endCxn id="63" idx="4"/>
          </p:cNvCxnSpPr>
          <p:nvPr/>
        </p:nvCxnSpPr>
        <p:spPr>
          <a:xfrm flipH="1" flipV="1">
            <a:off x="2724726" y="2540958"/>
            <a:ext cx="8094" cy="7400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9849719-FA42-164E-B72F-49C28322C26D}"/>
              </a:ext>
            </a:extLst>
          </p:cNvPr>
          <p:cNvCxnSpPr>
            <a:cxnSpLocks/>
            <a:stCxn id="54" idx="0"/>
            <a:endCxn id="64" idx="4"/>
          </p:cNvCxnSpPr>
          <p:nvPr/>
        </p:nvCxnSpPr>
        <p:spPr>
          <a:xfrm flipH="1" flipV="1">
            <a:off x="4322747" y="2748013"/>
            <a:ext cx="11597" cy="53294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AA46D-3888-744C-8D44-F5F68A6A0D70}"/>
              </a:ext>
            </a:extLst>
          </p:cNvPr>
          <p:cNvCxnSpPr>
            <a:cxnSpLocks/>
            <a:stCxn id="55" idx="0"/>
            <a:endCxn id="65" idx="4"/>
          </p:cNvCxnSpPr>
          <p:nvPr/>
        </p:nvCxnSpPr>
        <p:spPr>
          <a:xfrm flipH="1" flipV="1">
            <a:off x="5935098" y="3137912"/>
            <a:ext cx="771" cy="1430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CFE636-EE2E-9147-BA68-15373F2FC881}"/>
              </a:ext>
            </a:extLst>
          </p:cNvPr>
          <p:cNvCxnSpPr>
            <a:cxnSpLocks/>
            <a:stCxn id="56" idx="0"/>
            <a:endCxn id="66" idx="4"/>
          </p:cNvCxnSpPr>
          <p:nvPr/>
        </p:nvCxnSpPr>
        <p:spPr>
          <a:xfrm flipH="1" flipV="1">
            <a:off x="7532427" y="2934463"/>
            <a:ext cx="4967" cy="346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BF1B16C-2955-5E49-81D1-3DF013B17674}"/>
              </a:ext>
            </a:extLst>
          </p:cNvPr>
          <p:cNvSpPr/>
          <p:nvPr/>
        </p:nvSpPr>
        <p:spPr>
          <a:xfrm>
            <a:off x="1090666" y="274661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83E4B2-8821-D948-998A-FA15C422FC23}"/>
              </a:ext>
            </a:extLst>
          </p:cNvPr>
          <p:cNvSpPr/>
          <p:nvPr/>
        </p:nvSpPr>
        <p:spPr>
          <a:xfrm>
            <a:off x="2681997" y="2453937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D8C2EA-E49C-A84B-9099-CDFEA5763A60}"/>
              </a:ext>
            </a:extLst>
          </p:cNvPr>
          <p:cNvSpPr/>
          <p:nvPr/>
        </p:nvSpPr>
        <p:spPr>
          <a:xfrm>
            <a:off x="4280018" y="266099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C2EF9D-0D51-6E4F-8B77-46D4C67BE266}"/>
              </a:ext>
            </a:extLst>
          </p:cNvPr>
          <p:cNvSpPr/>
          <p:nvPr/>
        </p:nvSpPr>
        <p:spPr>
          <a:xfrm>
            <a:off x="5892369" y="3050891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41B5EF6-D987-EC44-B452-1EBF928631E5}"/>
              </a:ext>
            </a:extLst>
          </p:cNvPr>
          <p:cNvSpPr/>
          <p:nvPr/>
        </p:nvSpPr>
        <p:spPr>
          <a:xfrm>
            <a:off x="7489698" y="2847442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150075" y="25705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2747027" y="234355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5962310" y="294235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378815" y="25632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7566839" y="27308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511473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273733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05E09F-0DC9-0D43-BF25-3319524C822C}"/>
              </a:ext>
            </a:extLst>
          </p:cNvPr>
          <p:cNvCxnSpPr/>
          <p:nvPr/>
        </p:nvCxnSpPr>
        <p:spPr>
          <a:xfrm>
            <a:off x="660840" y="430473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25F23B5-5CFD-944A-BF35-F2012BF962D5}"/>
              </a:ext>
            </a:extLst>
          </p:cNvPr>
          <p:cNvSpPr txBox="1"/>
          <p:nvPr/>
        </p:nvSpPr>
        <p:spPr>
          <a:xfrm>
            <a:off x="809612" y="434052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21C4F4-C5D5-814A-8B91-C1D66BD06B4B}"/>
              </a:ext>
            </a:extLst>
          </p:cNvPr>
          <p:cNvSpPr/>
          <p:nvPr/>
        </p:nvSpPr>
        <p:spPr>
          <a:xfrm>
            <a:off x="2400503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CA4622-3330-7B4D-BECA-9B7A8E6B928F}"/>
              </a:ext>
            </a:extLst>
          </p:cNvPr>
          <p:cNvSpPr/>
          <p:nvPr/>
        </p:nvSpPr>
        <p:spPr>
          <a:xfrm>
            <a:off x="3991394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A23F97-EBB3-CF44-AFC6-599351AB801B}"/>
              </a:ext>
            </a:extLst>
          </p:cNvPr>
          <p:cNvSpPr/>
          <p:nvPr/>
        </p:nvSpPr>
        <p:spPr>
          <a:xfrm>
            <a:off x="5614185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81B74B-10C5-1540-929F-72F5530B4CAE}"/>
              </a:ext>
            </a:extLst>
          </p:cNvPr>
          <p:cNvSpPr/>
          <p:nvPr/>
        </p:nvSpPr>
        <p:spPr>
          <a:xfrm>
            <a:off x="7215710" y="434052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582AA0-887A-BC44-8470-5E31C12A2329}"/>
              </a:ext>
            </a:extLst>
          </p:cNvPr>
          <p:cNvCxnSpPr>
            <a:cxnSpLocks/>
            <a:stCxn id="75" idx="0"/>
            <a:endCxn id="85" idx="4"/>
          </p:cNvCxnSpPr>
          <p:nvPr/>
        </p:nvCxnSpPr>
        <p:spPr>
          <a:xfrm flipV="1">
            <a:off x="1125564" y="4105856"/>
            <a:ext cx="209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D3D5DC-84FD-A245-8090-23666274D915}"/>
              </a:ext>
            </a:extLst>
          </p:cNvPr>
          <p:cNvCxnSpPr>
            <a:cxnSpLocks/>
            <a:stCxn id="76" idx="0"/>
            <a:endCxn id="86" idx="4"/>
          </p:cNvCxnSpPr>
          <p:nvPr/>
        </p:nvCxnSpPr>
        <p:spPr>
          <a:xfrm flipV="1">
            <a:off x="2716455" y="4105856"/>
            <a:ext cx="2539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BB7D5A8-177F-5949-8523-0B116916EF53}"/>
              </a:ext>
            </a:extLst>
          </p:cNvPr>
          <p:cNvCxnSpPr>
            <a:cxnSpLocks/>
            <a:stCxn id="77" idx="0"/>
            <a:endCxn id="87" idx="4"/>
          </p:cNvCxnSpPr>
          <p:nvPr/>
        </p:nvCxnSpPr>
        <p:spPr>
          <a:xfrm flipV="1">
            <a:off x="4307346" y="4200980"/>
            <a:ext cx="9669" cy="1395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352183-BB87-8447-8A35-A88CD789D6F6}"/>
              </a:ext>
            </a:extLst>
          </p:cNvPr>
          <p:cNvCxnSpPr>
            <a:cxnSpLocks/>
            <a:stCxn id="78" idx="0"/>
            <a:endCxn id="88" idx="4"/>
          </p:cNvCxnSpPr>
          <p:nvPr/>
        </p:nvCxnSpPr>
        <p:spPr>
          <a:xfrm flipH="1" flipV="1">
            <a:off x="5929366" y="4105856"/>
            <a:ext cx="771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57CE9B-E0D8-114A-BD09-61F7BC7B484C}"/>
              </a:ext>
            </a:extLst>
          </p:cNvPr>
          <p:cNvCxnSpPr>
            <a:cxnSpLocks/>
            <a:stCxn id="79" idx="0"/>
            <a:endCxn id="89" idx="4"/>
          </p:cNvCxnSpPr>
          <p:nvPr/>
        </p:nvCxnSpPr>
        <p:spPr>
          <a:xfrm flipH="1" flipV="1">
            <a:off x="7526695" y="4105856"/>
            <a:ext cx="4967" cy="2346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EA97C10-2A13-AF45-978E-0C8C3B77C6DC}"/>
              </a:ext>
            </a:extLst>
          </p:cNvPr>
          <p:cNvSpPr/>
          <p:nvPr/>
        </p:nvSpPr>
        <p:spPr>
          <a:xfrm>
            <a:off x="1084934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4F6AA95-2D6E-AE47-8E14-9F2E86430870}"/>
              </a:ext>
            </a:extLst>
          </p:cNvPr>
          <p:cNvSpPr/>
          <p:nvPr/>
        </p:nvSpPr>
        <p:spPr>
          <a:xfrm>
            <a:off x="2676265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780B206-90FE-694D-9659-4136EBC8519C}"/>
              </a:ext>
            </a:extLst>
          </p:cNvPr>
          <p:cNvSpPr/>
          <p:nvPr/>
        </p:nvSpPr>
        <p:spPr>
          <a:xfrm>
            <a:off x="4274286" y="4113959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F01F89-FFF6-1D4F-A194-4358DFD8E950}"/>
              </a:ext>
            </a:extLst>
          </p:cNvPr>
          <p:cNvSpPr/>
          <p:nvPr/>
        </p:nvSpPr>
        <p:spPr>
          <a:xfrm>
            <a:off x="5886637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6A8AD3D-ACB5-3140-B898-984B1238FBB4}"/>
              </a:ext>
            </a:extLst>
          </p:cNvPr>
          <p:cNvSpPr/>
          <p:nvPr/>
        </p:nvSpPr>
        <p:spPr>
          <a:xfrm>
            <a:off x="7483966" y="401883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26C1A0-D76F-D045-92C4-0D8B54A38F74}"/>
              </a:ext>
            </a:extLst>
          </p:cNvPr>
          <p:cNvSpPr txBox="1"/>
          <p:nvPr/>
        </p:nvSpPr>
        <p:spPr>
          <a:xfrm>
            <a:off x="1144343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689C7A-2A87-174A-912A-E08922850E74}"/>
              </a:ext>
            </a:extLst>
          </p:cNvPr>
          <p:cNvSpPr txBox="1"/>
          <p:nvPr/>
        </p:nvSpPr>
        <p:spPr>
          <a:xfrm>
            <a:off x="2741295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5137A4-200D-1045-BE0C-74DD2CAC0E19}"/>
              </a:ext>
            </a:extLst>
          </p:cNvPr>
          <p:cNvSpPr txBox="1"/>
          <p:nvPr/>
        </p:nvSpPr>
        <p:spPr>
          <a:xfrm>
            <a:off x="5956578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845CAC-BE70-4C44-BB20-DD72651A3469}"/>
              </a:ext>
            </a:extLst>
          </p:cNvPr>
          <p:cNvSpPr txBox="1"/>
          <p:nvPr/>
        </p:nvSpPr>
        <p:spPr>
          <a:xfrm>
            <a:off x="4373083" y="401620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170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5E39B77-21C0-AB47-B556-8619EEE18D69}"/>
              </a:ext>
            </a:extLst>
          </p:cNvPr>
          <p:cNvSpPr txBox="1"/>
          <p:nvPr/>
        </p:nvSpPr>
        <p:spPr>
          <a:xfrm>
            <a:off x="7588366" y="382842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5"/>
                </a:solidFill>
              </a:rPr>
              <a:t>185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4E6B94A-1A89-D547-A73E-73F3278B1EAC}"/>
              </a:ext>
            </a:extLst>
          </p:cNvPr>
          <p:cNvSpPr/>
          <p:nvPr/>
        </p:nvSpPr>
        <p:spPr>
          <a:xfrm>
            <a:off x="282877" y="3796897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S1-S2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DBDBB-89B2-924F-8996-03F1738FA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B821-FA05-0541-8347-D9530501D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7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52C6-CCB6-3C44-8C09-D09FF990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some live coding</a:t>
            </a:r>
          </a:p>
        </p:txBody>
      </p:sp>
      <p:pic>
        <p:nvPicPr>
          <p:cNvPr id="4100" name="Picture 4" descr="Image result for live coding">
            <a:extLst>
              <a:ext uri="{FF2B5EF4-FFF2-40B4-BE49-F238E27FC236}">
                <a16:creationId xmlns:a16="http://schemas.microsoft.com/office/drawing/2014/main" id="{4B55BE29-EBCD-1247-A8C9-068738B87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3" b="14358"/>
          <a:stretch/>
        </p:blipFill>
        <p:spPr bwMode="auto">
          <a:xfrm>
            <a:off x="463540" y="1194847"/>
            <a:ext cx="8208392" cy="35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B3A22-7E46-4D44-865E-11C26ECAE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0BDF-680E-6041-9838-7586EFB99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1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ts12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range(start: 2020-06-07T12:00:00Z, stop: 2020-06-07T12:05:00Z)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ts1 = ts12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ts2 = ts12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>
                <a:latin typeface="Courier" pitchFamily="2" charset="0"/>
              </a:rPr>
              <a:t>S2")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br>
              <a:rPr lang="en-GB" dirty="0">
                <a:latin typeface="Courier" pitchFamily="2" charset="0"/>
              </a:rPr>
            </a:b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join(tables: {key1: ts1, key2: ts2}, on: ["_time"], method: "inner")</a:t>
            </a:r>
          </a:p>
          <a:p>
            <a:pPr marL="95250" indent="0">
              <a:buNone/>
            </a:pP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DB5FD-E691-0943-8AAF-7D54F7852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ACA2F-C166-234C-8613-2598DF9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gives no results …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682D7-5288-8843-A000-3F2A628EA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88CFD-0744-8842-B638-4CF71AD3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reality is always more difficult than expected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0F02D33-2F1F-AA49-957E-CE9B34981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8"/>
          <a:stretch/>
        </p:blipFill>
        <p:spPr bwMode="auto">
          <a:xfrm>
            <a:off x="463540" y="1176212"/>
            <a:ext cx="8208392" cy="35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511ADE-FE8C-6343-AC34-74EFA3B3C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2A7A2-A70F-AB45-B5E5-09CEC9F35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972427-9A78-FD42-B50C-EC490A30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 look to the distribution of our data over 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3C635-82D3-4340-B930-E6A365C36221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98285-2622-5547-8B10-9280A78F993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A374-5F99-1745-9818-F3567106761A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B5429-1605-B04F-8B10-C810DC2F2F9C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AE21B-B818-A04D-A9C1-6E9611EFA29C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EFDD4-30F1-594A-A72A-10FF5FED9EB2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A3F8A-6361-6F4F-A2CE-FB4044A02762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B08D62-CB82-344C-9961-761183F18B48}"/>
              </a:ext>
            </a:extLst>
          </p:cNvPr>
          <p:cNvCxnSpPr>
            <a:cxnSpLocks/>
            <a:stCxn id="9" idx="0"/>
            <a:endCxn id="31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7D6A6F-1C08-374A-8B42-717A236731D6}"/>
              </a:ext>
            </a:extLst>
          </p:cNvPr>
          <p:cNvCxnSpPr>
            <a:cxnSpLocks/>
            <a:stCxn id="10" idx="0"/>
            <a:endCxn id="32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13C95-B3FB-4A4D-BC7F-60B25ACFC325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3E132-DCB6-204D-BE51-7E486FA026A1}"/>
              </a:ext>
            </a:extLst>
          </p:cNvPr>
          <p:cNvCxnSpPr>
            <a:cxnSpLocks/>
            <a:stCxn id="12" idx="0"/>
            <a:endCxn id="34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BD22E-F039-ED40-A3EE-53C3238E9C3D}"/>
              </a:ext>
            </a:extLst>
          </p:cNvPr>
          <p:cNvCxnSpPr>
            <a:cxnSpLocks/>
            <a:stCxn id="13" idx="0"/>
            <a:endCxn id="35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2698261-6AAC-814A-8D8E-BE44106F9132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4B57A-0F26-5E48-93F1-4A40A45EA33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09B22E-D8F3-054A-B3C8-1DDB75062A1A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C6F71-78B5-4445-B540-720CC2319855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6608D0-E74A-E64D-8419-51C5A910FB4C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AE4988-5506-CE47-9C24-3A28BBFC9F33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9195F0-64F0-DD4C-87D3-6CD3D032CF12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28C0CD-1E4B-7741-851A-6F3BD76256CB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AED333-F67C-644A-A996-C6AF9E415290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DF85F0-B086-A94C-9AAD-4A02A201888E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EDA3B-3D8B-0443-9D71-FCEDADA4AD3F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8D5BF4-E470-1E49-B462-5DC19C25999E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9EF42C2-279C-C34F-9071-2E4B3C629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BF1B16C-2955-5E49-81D1-3DF013B17674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DF8BE5-A776-F747-BA3D-16B912FD4E8D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7FD3F2-DF50-1D49-8325-2054640742D2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795161-923B-D046-B02E-58928A12B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483E4B2-8821-D948-998A-FA15C422FC23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5B5919-7D97-3C4D-8DBF-5EB7376E3E9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E879AE-9F90-C048-B1EE-1656D02DA3C6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9849719-FA42-164E-B72F-49C28322C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3D8C2EA-E49C-A84B-9099-CDFEA5763A6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9E1CB9-349A-004F-BEA5-8C59FA47DAD5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68C8379-3A8F-7446-8088-237392A66D29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8AA46D-3888-744C-8D44-F5F68A6A0D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BC2EF9D-0D51-6E4F-8B77-46D4C67BE266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22B64E-CEF3-D04E-B76D-C3A06F1119D4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A069AE-254C-B940-A576-F6FF3E18D41F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CFE636-EE2E-9147-BA68-15373F2F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41B5EF6-D987-EC44-B452-1EBF928631E5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54F961E-E487-8E4C-9D5D-9124DF90795D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3E28AC-FD5C-264E-A044-6EA72D877F43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56A95-D8A0-BA4B-9D6E-B743D7A4526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A72E5C-69B7-1F42-A337-00581FD7E9BA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AC262-DBD8-6447-8E75-95ED8F8D02B1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7DFA30-7782-004F-AB39-4D4308223071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A0963F-10BF-B143-B971-90A98679718B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8FF459D-A138-EC4A-AAB0-B5F0685EE066}"/>
              </a:ext>
            </a:extLst>
          </p:cNvPr>
          <p:cNvSpPr txBox="1"/>
          <p:nvPr/>
        </p:nvSpPr>
        <p:spPr>
          <a:xfrm>
            <a:off x="146904" y="4373598"/>
            <a:ext cx="8606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don’t occur at the same time and rate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4F76B8-910E-E846-B210-2F1BCC361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701D6-D950-C846-A212-4239C788F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4DA98F-8865-A143-9AB8-21F8F019F3B9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EEC55CC-5874-DF4E-84F2-BB981DDAD969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B856DA2-E3DE-BA4D-B065-4F9BF087F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8B49096-D3D3-D848-900F-63460D7D0F90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E900740-F689-884E-8EA8-7231C2E60067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47559B-7349-BE48-BA33-8E4620C7E688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1D440F1-723F-4940-8A2A-43D4C10011A7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B1F123-2419-C242-AA92-98CE67E99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34DCCAE-8C72-594A-8F4D-94C96B3D38F0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AB4DC9D-36DD-F648-986D-93DACDD40436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0A37E-30DD-964C-ABAA-6D2997B2CC9A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2A3BD67-3BD5-7E4F-9FCA-9AC70F61293C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457465-8FDB-E94C-9D87-CF51E54AA8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0050EE6-5E28-7944-82D7-23C27AB93F76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5E9F319-4E11-5F44-BFC8-DC4932777D4A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1748B2-562D-E742-A184-AAC7717F2C35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4B5938A-5DAF-AF4A-9E9D-113E62DA301E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8C204C-5BFB-6149-84DA-FA42E33F2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A97687-1CB3-5846-8C21-B83158EA60CC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A0D50A1-DAA4-AC43-95A2-C52237AE1FC2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121502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0F1501-9B1A-1F48-8D0C-19FE124C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941" y="1396739"/>
            <a:ext cx="4182887" cy="3391161"/>
          </a:xfrm>
        </p:spPr>
        <p:txBody>
          <a:bodyPr/>
          <a:lstStyle/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It applies a function to each element of a collection</a:t>
            </a:r>
          </a:p>
          <a:p>
            <a:pPr lvl="1"/>
            <a:r>
              <a:rPr lang="en-US" dirty="0"/>
              <a:t>e.g., double each number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584109E-1446-674B-9C77-040A5187E326}"/>
              </a:ext>
            </a:extLst>
          </p:cNvPr>
          <p:cNvSpPr txBox="1">
            <a:spLocks/>
          </p:cNvSpPr>
          <p:nvPr/>
        </p:nvSpPr>
        <p:spPr>
          <a:xfrm>
            <a:off x="4874506" y="1396739"/>
            <a:ext cx="4182887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What’s for?</a:t>
            </a:r>
          </a:p>
          <a:p>
            <a:pPr lvl="1"/>
            <a:r>
              <a:rPr lang="en-US" dirty="0"/>
              <a:t>Combine data</a:t>
            </a:r>
          </a:p>
          <a:p>
            <a:pPr lvl="1"/>
            <a:r>
              <a:rPr lang="en-US" dirty="0"/>
              <a:t>Derive data</a:t>
            </a:r>
          </a:p>
          <a:p>
            <a:pPr lvl="1"/>
            <a:r>
              <a:rPr lang="en-US" dirty="0"/>
              <a:t>Enrich data</a:t>
            </a:r>
          </a:p>
          <a:p>
            <a:pPr lvl="1"/>
            <a:r>
              <a:rPr lang="en-US" dirty="0"/>
              <a:t>Clean data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Turn data into information!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EA73EF-5463-FC4C-A04D-B3FC6C7C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2752" t="13372" r="25582" b="48268"/>
          <a:stretch/>
        </p:blipFill>
        <p:spPr>
          <a:xfrm>
            <a:off x="1835546" y="2751862"/>
            <a:ext cx="2286000" cy="14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CF196-CF25-ED4B-8F02-6C7FFC7DE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1026" name="Picture 2" descr="DeLorean time machine - Wikipedia">
            <a:extLst>
              <a:ext uri="{FF2B5EF4-FFF2-40B4-BE49-F238E27FC236}">
                <a16:creationId xmlns:a16="http://schemas.microsoft.com/office/drawing/2014/main" id="{FAE155E5-68B1-404C-A850-AB0636C70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 b="21728"/>
          <a:stretch/>
        </p:blipFill>
        <p:spPr bwMode="auto">
          <a:xfrm>
            <a:off x="646420" y="1300757"/>
            <a:ext cx="7644140" cy="33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61E231-EA32-EA40-8C17-5DCE1CF92F19}"/>
              </a:ext>
            </a:extLst>
          </p:cNvPr>
          <p:cNvSpPr/>
          <p:nvPr/>
        </p:nvSpPr>
        <p:spPr>
          <a:xfrm>
            <a:off x="-377952" y="609601"/>
            <a:ext cx="10180320" cy="4754879"/>
          </a:xfrm>
          <a:prstGeom prst="ellipse">
            <a:avLst/>
          </a:prstGeom>
          <a:gradFill flip="none" rotWithShape="1">
            <a:gsLst>
              <a:gs pos="35000">
                <a:schemeClr val="tx1">
                  <a:lumMod val="75000"/>
                  <a:lumOff val="25000"/>
                  <a:alpha val="0"/>
                </a:schemeClr>
              </a:gs>
              <a:gs pos="71000">
                <a:srgbClr val="202024"/>
              </a:gs>
              <a:gs pos="74000">
                <a:srgbClr val="202024"/>
              </a:gs>
              <a:gs pos="76000">
                <a:srgbClr val="20202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8496-C703-6F47-93CE-2EB08571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2E2DB-EF38-9540-A922-C8B4C46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them? Let’s do a time shift!</a:t>
            </a:r>
          </a:p>
        </p:txBody>
      </p:sp>
    </p:spTree>
    <p:extLst>
      <p:ext uri="{BB962C8B-B14F-4D97-AF65-F5344CB8AC3E}">
        <p14:creationId xmlns:p14="http://schemas.microsoft.com/office/powerpoint/2010/main" val="36730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time shift?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83E4-D4E4-9C43-8DD0-CE4D144F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6CF9B-9F0A-614E-A2E8-13FFD6D1C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29D23-2B44-524C-9B13-04C29F1EFDE5}"/>
              </a:ext>
            </a:extLst>
          </p:cNvPr>
          <p:cNvSpPr txBox="1"/>
          <p:nvPr/>
        </p:nvSpPr>
        <p:spPr>
          <a:xfrm rot="20726687">
            <a:off x="3566847" y="3108959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</a:rPr>
              <a:t>-15 sec</a:t>
            </a:r>
          </a:p>
        </p:txBody>
      </p:sp>
    </p:spTree>
    <p:extLst>
      <p:ext uri="{BB962C8B-B14F-4D97-AF65-F5344CB8AC3E}">
        <p14:creationId xmlns:p14="http://schemas.microsoft.com/office/powerpoint/2010/main" val="27144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75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2020-01-01T00:00:00Z, stop: 2020-01-01T00:05:00Z)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b="1" dirty="0" err="1">
                <a:solidFill>
                  <a:schemeClr val="accent1"/>
                </a:solidFill>
                <a:latin typeface="Courier" pitchFamily="2" charset="0"/>
              </a:rPr>
              <a:t>timeShift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(duration: 15s, columns: ["_time"] )</a:t>
            </a:r>
          </a:p>
          <a:p>
            <a:pPr marL="95250" indent="0">
              <a:buNone/>
            </a:pP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= join(  tables: {s1:tempS1, s2: tempS2},  on: ["_time"] ) </a:t>
            </a: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DB5FD-E691-0943-8AAF-7D54F7852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ACA2F-C166-234C-8613-2598DF9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5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time shift?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83E4-D4E4-9C43-8DD0-CE4D144F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6CF9B-9F0A-614E-A2E8-13FFD6D1C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798613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400137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01:00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001661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02:00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5603185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03:00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204711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04:00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133344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2730296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5945579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362084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7569889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764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some metrics now occur at the same time, but the rate is still different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1599375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00:30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1947797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200899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01:30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53502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4802423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02:30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104922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403947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03:30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67509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D29D23-2B44-524C-9B13-04C29F1EFDE5}"/>
              </a:ext>
            </a:extLst>
          </p:cNvPr>
          <p:cNvSpPr txBox="1"/>
          <p:nvPr/>
        </p:nvSpPr>
        <p:spPr>
          <a:xfrm rot="20726687">
            <a:off x="60002" y="3409648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-15 sec</a:t>
            </a:r>
          </a:p>
        </p:txBody>
      </p:sp>
    </p:spTree>
    <p:extLst>
      <p:ext uri="{BB962C8B-B14F-4D97-AF65-F5344CB8AC3E}">
        <p14:creationId xmlns:p14="http://schemas.microsoft.com/office/powerpoint/2010/main" val="6715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Moreover, is -15 sec correct? Shall I do -30 sec, instead?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609601"/>
            <a:ext cx="34563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682D7-5288-8843-A000-3F2A628EA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88CFD-0744-8842-B638-4CF71AD3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1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Shall we tumble?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07CE-0A16-9843-AEEC-E2063576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463540" y="1244339"/>
            <a:ext cx="8350851" cy="33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F8851-25A4-0F45-9A18-E8477F6A2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Influx Days - San Francisco, CA (USA)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A1C6D-31F0-774A-BBFB-16D23CB73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09" y="1194848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83E4-D4E4-9C43-8DD0-CE4D144F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6CF9B-9F0A-614E-A2E8-13FFD6D1C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39065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78" y="1224829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83E4-D4E4-9C43-8DD0-CE4D144F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6CF9B-9F0A-614E-A2E8-13FFD6D1C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24219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62">
            <a:extLst>
              <a:ext uri="{FF2B5EF4-FFF2-40B4-BE49-F238E27FC236}">
                <a16:creationId xmlns:a16="http://schemas.microsoft.com/office/drawing/2014/main" id="{862D0959-CB7E-BB4C-826A-C6FA26D3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871" y="1265686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6D7B-6325-9C4A-AB16-3A4B9128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synchronize them with a tumbling window?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83E4-D4E4-9C43-8DD0-CE4D144F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6CF9B-9F0A-614E-A2E8-13FFD6D1C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38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C24A8A-BC89-4445-A53D-153C4F49919B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C7D19-90B7-1742-A634-5910BEE8DE2D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42963A-B8F7-9A40-A6AB-FD64A601006E}"/>
              </a:ext>
            </a:extLst>
          </p:cNvPr>
          <p:cNvSpPr txBox="1"/>
          <p:nvPr/>
        </p:nvSpPr>
        <p:spPr>
          <a:xfrm>
            <a:off x="808158" y="24093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00:00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F3079-1845-9C48-8794-8B3476A65A94}"/>
              </a:ext>
            </a:extLst>
          </p:cNvPr>
          <p:cNvSpPr/>
          <p:nvPr/>
        </p:nvSpPr>
        <p:spPr>
          <a:xfrm>
            <a:off x="2409682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01:00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6211CA-4D65-CD40-ADF4-07559FD251BB}"/>
              </a:ext>
            </a:extLst>
          </p:cNvPr>
          <p:cNvSpPr/>
          <p:nvPr/>
        </p:nvSpPr>
        <p:spPr>
          <a:xfrm>
            <a:off x="401120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02:00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F2B0-2730-C848-8ED7-D3064B237F13}"/>
              </a:ext>
            </a:extLst>
          </p:cNvPr>
          <p:cNvSpPr/>
          <p:nvPr/>
        </p:nvSpPr>
        <p:spPr>
          <a:xfrm>
            <a:off x="5612731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03:00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736-8F3B-3D46-A2CE-FCEEEBBD850A}"/>
              </a:ext>
            </a:extLst>
          </p:cNvPr>
          <p:cNvSpPr/>
          <p:nvPr/>
        </p:nvSpPr>
        <p:spPr>
          <a:xfrm>
            <a:off x="7214256" y="240938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04:00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E7D2F0-CC2F-3D4C-B7BC-8E83D16A2D9A}"/>
              </a:ext>
            </a:extLst>
          </p:cNvPr>
          <p:cNvCxnSpPr>
            <a:cxnSpLocks/>
            <a:stCxn id="10" idx="0"/>
            <a:endCxn id="20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9DB103-FFAF-654B-8DE9-2A0264D45111}"/>
              </a:ext>
            </a:extLst>
          </p:cNvPr>
          <p:cNvCxnSpPr>
            <a:cxnSpLocks/>
            <a:stCxn id="11" idx="0"/>
            <a:endCxn id="21" idx="4"/>
          </p:cNvCxnSpPr>
          <p:nvPr/>
        </p:nvCxnSpPr>
        <p:spPr>
          <a:xfrm flipH="1" flipV="1">
            <a:off x="2717540" y="1446091"/>
            <a:ext cx="8094" cy="96328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5C977A-3ECA-274D-8098-5064651A90BE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H="1" flipV="1">
            <a:off x="4315561" y="1897697"/>
            <a:ext cx="11597" cy="51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09E1AB-E560-7043-B8A7-55CA46D14D62}"/>
              </a:ext>
            </a:extLst>
          </p:cNvPr>
          <p:cNvCxnSpPr>
            <a:cxnSpLocks/>
            <a:stCxn id="13" idx="0"/>
            <a:endCxn id="23" idx="4"/>
          </p:cNvCxnSpPr>
          <p:nvPr/>
        </p:nvCxnSpPr>
        <p:spPr>
          <a:xfrm flipH="1" flipV="1">
            <a:off x="5927912" y="1904816"/>
            <a:ext cx="771" cy="5045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7AC8A-2151-204E-8627-A8DCE581C90C}"/>
              </a:ext>
            </a:extLst>
          </p:cNvPr>
          <p:cNvCxnSpPr>
            <a:cxnSpLocks/>
            <a:stCxn id="14" idx="0"/>
            <a:endCxn id="24" idx="4"/>
          </p:cNvCxnSpPr>
          <p:nvPr/>
        </p:nvCxnSpPr>
        <p:spPr>
          <a:xfrm flipH="1" flipV="1">
            <a:off x="7525241" y="1807697"/>
            <a:ext cx="4967" cy="6016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D2BA1D5-B54F-9B4E-B3F3-3F8F7844A8A4}"/>
              </a:ext>
            </a:extLst>
          </p:cNvPr>
          <p:cNvSpPr/>
          <p:nvPr/>
        </p:nvSpPr>
        <p:spPr>
          <a:xfrm>
            <a:off x="1083480" y="158795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F35CF4-4F17-1C41-A3EB-4BF5C68B5E4C}"/>
              </a:ext>
            </a:extLst>
          </p:cNvPr>
          <p:cNvSpPr/>
          <p:nvPr/>
        </p:nvSpPr>
        <p:spPr>
          <a:xfrm>
            <a:off x="2674811" y="1359070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77A26D-4C5A-5745-9523-E520A3E62888}"/>
              </a:ext>
            </a:extLst>
          </p:cNvPr>
          <p:cNvSpPr/>
          <p:nvPr/>
        </p:nvSpPr>
        <p:spPr>
          <a:xfrm>
            <a:off x="4272832" y="181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FF638-F2FE-4D4E-9E6D-D3A631581E1E}"/>
              </a:ext>
            </a:extLst>
          </p:cNvPr>
          <p:cNvSpPr/>
          <p:nvPr/>
        </p:nvSpPr>
        <p:spPr>
          <a:xfrm>
            <a:off x="5885183" y="1817795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AB47-16DB-8246-B949-17CDFF52CD98}"/>
              </a:ext>
            </a:extLst>
          </p:cNvPr>
          <p:cNvSpPr/>
          <p:nvPr/>
        </p:nvSpPr>
        <p:spPr>
          <a:xfrm>
            <a:off x="7482512" y="1720676"/>
            <a:ext cx="85458" cy="8702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52F9-797A-724D-8E4A-93481EE1060F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F704C-B9F1-B043-A663-30FB731B96FB}"/>
              </a:ext>
            </a:extLst>
          </p:cNvPr>
          <p:cNvSpPr txBox="1"/>
          <p:nvPr/>
        </p:nvSpPr>
        <p:spPr>
          <a:xfrm>
            <a:off x="2739841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7E7EF-5192-DD48-BE87-C41BD3C38B38}"/>
              </a:ext>
            </a:extLst>
          </p:cNvPr>
          <p:cNvSpPr txBox="1"/>
          <p:nvPr/>
        </p:nvSpPr>
        <p:spPr>
          <a:xfrm>
            <a:off x="5954848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8B7A-7E3B-0543-A3F9-22DD30863448}"/>
              </a:ext>
            </a:extLst>
          </p:cNvPr>
          <p:cNvSpPr txBox="1"/>
          <p:nvPr/>
        </p:nvSpPr>
        <p:spPr>
          <a:xfrm>
            <a:off x="4372103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49C5F-5522-554B-8EAE-7DC2273B1054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47A7C-1F74-BD47-8836-CEA1AF7FB66A}"/>
              </a:ext>
            </a:extLst>
          </p:cNvPr>
          <p:cNvGrpSpPr/>
          <p:nvPr/>
        </p:nvGrpSpPr>
        <p:grpSpPr>
          <a:xfrm>
            <a:off x="1261909" y="3171926"/>
            <a:ext cx="631904" cy="1065405"/>
            <a:chOff x="1261909" y="3171926"/>
            <a:chExt cx="631904" cy="1065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08676D-38DA-D746-B760-3382F4832922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95B23C-AA67-5B48-94FA-A17157A44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BD1BE7-C956-8049-80B4-DA650D90F8D3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5B44B3-FD9B-DF41-8B89-0640249AB654}"/>
              </a:ext>
            </a:extLst>
          </p:cNvPr>
          <p:cNvGrpSpPr/>
          <p:nvPr/>
        </p:nvGrpSpPr>
        <p:grpSpPr>
          <a:xfrm>
            <a:off x="2863433" y="2879244"/>
            <a:ext cx="631904" cy="1358087"/>
            <a:chOff x="2863433" y="2879244"/>
            <a:chExt cx="631904" cy="135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4D7827-9A51-724E-AE40-0C4DCD7BDCEF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01:15</a:t>
              </a:r>
              <a:endParaRPr lang="en-GB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7A289E0-4316-5442-AC10-AD08361EDC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B581809-6423-8642-97C6-2E5FFC7EBDB7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D84931-F63B-A54E-B501-AFCA44434617}"/>
              </a:ext>
            </a:extLst>
          </p:cNvPr>
          <p:cNvGrpSpPr/>
          <p:nvPr/>
        </p:nvGrpSpPr>
        <p:grpSpPr>
          <a:xfrm>
            <a:off x="4464957" y="3086299"/>
            <a:ext cx="631904" cy="1151032"/>
            <a:chOff x="4464957" y="3086299"/>
            <a:chExt cx="631904" cy="11510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28740-5594-1448-ADD9-FE3ACC99434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02:15</a:t>
              </a:r>
              <a:endParaRPr lang="en-GB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78196F-4A57-1A4A-B9D6-5593F5831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713A08-58A6-F147-A725-7AD3ED5525E0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84187-6E40-B74B-B135-8D987B9012DD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9A5682-240F-3B49-A0FD-C102C8AE5835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03:15</a:t>
              </a:r>
              <a:endParaRPr lang="en-GB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D8E8DA-FFD4-2442-9E88-8492704F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5DBE3-94E2-D644-865E-05AB511377C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729FE2-F022-E84C-A88C-489D74A0419C}"/>
              </a:ext>
            </a:extLst>
          </p:cNvPr>
          <p:cNvGrpSpPr/>
          <p:nvPr/>
        </p:nvGrpSpPr>
        <p:grpSpPr>
          <a:xfrm>
            <a:off x="7668007" y="3272749"/>
            <a:ext cx="631904" cy="964582"/>
            <a:chOff x="7668007" y="3272749"/>
            <a:chExt cx="631904" cy="96458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13D66F-ADB1-B14B-BABA-41B49F4896B3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04:15</a:t>
              </a:r>
              <a:endParaRPr lang="en-GB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BD77F2-35F7-BF4B-ABA0-87609BF45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842D635-FBCE-2244-BAC4-6FFA9953FF39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2DDCD5-79C2-9447-8092-09EF0B05D369}"/>
              </a:ext>
            </a:extLst>
          </p:cNvPr>
          <p:cNvSpPr txBox="1"/>
          <p:nvPr/>
        </p:nvSpPr>
        <p:spPr>
          <a:xfrm>
            <a:off x="159664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DF0475-DAC8-0F44-B53F-96FB6019251F}"/>
              </a:ext>
            </a:extLst>
          </p:cNvPr>
          <p:cNvSpPr txBox="1"/>
          <p:nvPr/>
        </p:nvSpPr>
        <p:spPr>
          <a:xfrm>
            <a:off x="3193592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DB8A6F-B492-CB44-B8FF-2CFF92B45FB8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7799E3-9397-6041-B30C-D72D1D3E6CEF}"/>
              </a:ext>
            </a:extLst>
          </p:cNvPr>
          <p:cNvSpPr txBox="1"/>
          <p:nvPr/>
        </p:nvSpPr>
        <p:spPr>
          <a:xfrm>
            <a:off x="482538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3F0615-6FA2-E64E-98C1-BA249C4D2154}"/>
              </a:ext>
            </a:extLst>
          </p:cNvPr>
          <p:cNvSpPr txBox="1"/>
          <p:nvPr/>
        </p:nvSpPr>
        <p:spPr>
          <a:xfrm>
            <a:off x="8033185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F17C2-AAF6-EE41-82BA-59EF05E43F36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80C79D-C4C3-A949-88C6-3004740DB56A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0E7A2C-9042-4F44-976A-3E6041A05403}"/>
              </a:ext>
            </a:extLst>
          </p:cNvPr>
          <p:cNvSpPr txBox="1"/>
          <p:nvPr/>
        </p:nvSpPr>
        <p:spPr>
          <a:xfrm>
            <a:off x="146904" y="4373598"/>
            <a:ext cx="878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NOTE: S1 and S2 are not synchronized: metrics do not occur nor at the same to nor rate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6BBCD3-277E-9F45-A75F-BE2D1568AE0C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A913AC-7BD6-364D-95C1-FB040794014E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7FA34A-CC4C-EA4C-9068-7BA7F545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D9F4A1-5458-9C4E-B4F8-BFE71D3C1208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5A6E401-A877-3B49-A096-D82B7628EBD9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297030-FCF6-EF4F-B34F-52DE36676A29}"/>
              </a:ext>
            </a:extLst>
          </p:cNvPr>
          <p:cNvGrpSpPr/>
          <p:nvPr/>
        </p:nvGrpSpPr>
        <p:grpSpPr>
          <a:xfrm>
            <a:off x="3664195" y="2960925"/>
            <a:ext cx="631904" cy="1270999"/>
            <a:chOff x="3625625" y="2960925"/>
            <a:chExt cx="631904" cy="12709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530428-8389-9646-881E-59109494A316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01:45</a:t>
              </a:r>
              <a:endParaRPr lang="en-GB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CC5C857-DDA8-C54F-B998-EDB7984959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AEA54A-680C-6549-8AB9-90C372E37617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E54C889-7A93-4044-B74A-1D682E658E54}"/>
              </a:ext>
            </a:extLst>
          </p:cNvPr>
          <p:cNvSpPr txBox="1"/>
          <p:nvPr/>
        </p:nvSpPr>
        <p:spPr>
          <a:xfrm>
            <a:off x="3998316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1D833E-F19A-3649-BFED-09C7A90BF658}"/>
              </a:ext>
            </a:extLst>
          </p:cNvPr>
          <p:cNvGrpSpPr/>
          <p:nvPr/>
        </p:nvGrpSpPr>
        <p:grpSpPr>
          <a:xfrm>
            <a:off x="5265719" y="2946007"/>
            <a:ext cx="631904" cy="1270999"/>
            <a:chOff x="5238059" y="2946007"/>
            <a:chExt cx="631904" cy="127099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AD39173-732F-9342-BB0D-FC7D15691D86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02:45</a:t>
              </a:r>
              <a:endParaRPr lang="en-GB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030FC0-D650-0E47-A2B7-99B17977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525804F-F6B8-C14C-8222-898DB09B0713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56E28A0-2BEB-0F41-8A6B-47E5CE262371}"/>
              </a:ext>
            </a:extLst>
          </p:cNvPr>
          <p:cNvSpPr txBox="1"/>
          <p:nvPr/>
        </p:nvSpPr>
        <p:spPr>
          <a:xfrm>
            <a:off x="556821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02A2A4-1825-0843-99BB-D169349F74BF}"/>
              </a:ext>
            </a:extLst>
          </p:cNvPr>
          <p:cNvGrpSpPr/>
          <p:nvPr/>
        </p:nvGrpSpPr>
        <p:grpSpPr>
          <a:xfrm>
            <a:off x="6867243" y="3631805"/>
            <a:ext cx="631904" cy="585201"/>
            <a:chOff x="6862808" y="3631805"/>
            <a:chExt cx="631904" cy="58520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BC57ABF-B6E7-874E-875C-7D304D7A201C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03:45</a:t>
              </a:r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13AEE3-438D-F348-85AB-E12D8B96D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904C691-AAE4-2247-9A49-4BB4CC2313AE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0D27E69-96D2-F544-BFF1-5084B59D10F8}"/>
              </a:ext>
            </a:extLst>
          </p:cNvPr>
          <p:cNvSpPr txBox="1"/>
          <p:nvPr/>
        </p:nvSpPr>
        <p:spPr>
          <a:xfrm>
            <a:off x="7214233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1618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66A-C5C7-DA45-8F4A-5C91192A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 we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C4F08-BBDA-9A46-8E24-445DAA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542236" cy="3391161"/>
          </a:xfrm>
        </p:spPr>
        <p:txBody>
          <a:bodyPr>
            <a:normAutofit fontScale="77500" lnSpcReduction="20000"/>
          </a:bodyPr>
          <a:lstStyle/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 = from(bucket: "training")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range(start: 2020-04-30T10:00:00Z, stop: 2020-04-30T10:05:00Z)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r._measurement</a:t>
            </a:r>
            <a:r>
              <a:rPr lang="en-GB" dirty="0">
                <a:latin typeface="Courier" pitchFamily="2" charset="0"/>
              </a:rPr>
              <a:t> == "</a:t>
            </a:r>
            <a:r>
              <a:rPr lang="en-GB" dirty="0" err="1">
                <a:latin typeface="Courier" pitchFamily="2" charset="0"/>
              </a:rPr>
              <a:t>iot</a:t>
            </a:r>
            <a:r>
              <a:rPr lang="en-GB" dirty="0">
                <a:latin typeface="Courier" pitchFamily="2" charset="0"/>
              </a:rPr>
              <a:t>-oven")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r._field</a:t>
            </a:r>
            <a:r>
              <a:rPr lang="en-GB" dirty="0">
                <a:latin typeface="Courier" pitchFamily="2" charset="0"/>
              </a:rPr>
              <a:t> == "temperature")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tempS1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"S1")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60s,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tempS2 = temp |&gt; filter(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</a:t>
            </a:r>
            <a:r>
              <a:rPr lang="en-GB" dirty="0" err="1">
                <a:latin typeface="Courier" pitchFamily="2" charset="0"/>
              </a:rPr>
              <a:t>r.sensor</a:t>
            </a:r>
            <a:r>
              <a:rPr lang="en-GB" dirty="0">
                <a:latin typeface="Courier" pitchFamily="2" charset="0"/>
              </a:rPr>
              <a:t> == "S2")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              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60s,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en-GB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= join(  tables: {s1:tempS1, s2: tempS2},  on: ["_time"] ) </a:t>
            </a:r>
            <a:endParaRPr lang="en-GB" b="1" dirty="0">
              <a:solidFill>
                <a:schemeClr val="accent5"/>
              </a:solidFill>
              <a:latin typeface="Courier" pitchFamily="2" charset="0"/>
            </a:endParaRP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join |&gt; map(</a:t>
            </a:r>
            <a:r>
              <a:rPr lang="en-GB" dirty="0" err="1">
                <a:latin typeface="Courier" pitchFamily="2" charset="0"/>
              </a:rPr>
              <a:t>fn</a:t>
            </a:r>
            <a:r>
              <a:rPr lang="en-GB" dirty="0">
                <a:latin typeface="Courier" pitchFamily="2" charset="0"/>
              </a:rPr>
              <a:t>: (r) =&gt; ({ _time: </a:t>
            </a:r>
            <a:r>
              <a:rPr lang="en-GB" dirty="0" err="1">
                <a:latin typeface="Courier" pitchFamily="2" charset="0"/>
              </a:rPr>
              <a:t>r._time</a:t>
            </a:r>
            <a:r>
              <a:rPr lang="en-GB" dirty="0">
                <a:latin typeface="Courier" pitchFamily="2" charset="0"/>
              </a:rPr>
              <a:t>,</a:t>
            </a:r>
          </a:p>
          <a:p>
            <a:pPr marL="95250" indent="0">
              <a:buNone/>
            </a:pPr>
            <a:r>
              <a:rPr lang="en-GB" dirty="0">
                <a:latin typeface="Courier" pitchFamily="2" charset="0"/>
              </a:rPr>
              <a:t>                          _value: r._value_s1 - r._value_s2 }))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DB5FD-E691-0943-8AAF-7D54F7852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ACA2F-C166-234C-8613-2598DF9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069E-5016-7A4C-A386-31CA0A66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 in flux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0E172-3B1F-6349-B70C-2FEFA95A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49192" cy="339116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map()</a:t>
            </a:r>
            <a:r>
              <a:rPr lang="en-US" dirty="0"/>
              <a:t> function applies a function to each record in the input tables </a:t>
            </a:r>
          </a:p>
          <a:p>
            <a:r>
              <a:rPr lang="en-US" dirty="0"/>
              <a:t>The modified records are assigned to new tables based on the group key of the input table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78B9-6E1F-1142-A3E3-C1C2821CA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78428-23AC-534D-AD4D-967DFA2B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BC20-06E7-7A4F-AEA7-F1E83C257BB5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</p:spTree>
    <p:extLst>
      <p:ext uri="{BB962C8B-B14F-4D97-AF65-F5344CB8AC3E}">
        <p14:creationId xmlns:p14="http://schemas.microsoft.com/office/powerpoint/2010/main" val="1484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28-3FCF-D64B-A1E9-D575D230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works!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6777-5149-3646-A929-A9D58635DE7F}"/>
              </a:ext>
            </a:extLst>
          </p:cNvPr>
          <p:cNvSpPr txBox="1"/>
          <p:nvPr/>
        </p:nvSpPr>
        <p:spPr>
          <a:xfrm>
            <a:off x="2717650" y="207265"/>
            <a:ext cx="365997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:-)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682D7-5288-8843-A000-3F2A628EA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88CFD-0744-8842-B638-4CF71AD3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16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E99C6-7089-6642-8326-8CD78022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D9748-EC4D-2241-95CB-1DEE5106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09" y="1280192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</p:spTree>
    <p:extLst>
      <p:ext uri="{BB962C8B-B14F-4D97-AF65-F5344CB8AC3E}">
        <p14:creationId xmlns:p14="http://schemas.microsoft.com/office/powerpoint/2010/main" val="29915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E99C6-7089-6642-8326-8CD78022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D9748-EC4D-2241-95CB-1DEE5106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840" y="1198619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</p:spTree>
    <p:extLst>
      <p:ext uri="{BB962C8B-B14F-4D97-AF65-F5344CB8AC3E}">
        <p14:creationId xmlns:p14="http://schemas.microsoft.com/office/powerpoint/2010/main" val="23479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B346-526D-7144-A6AB-01ADADCF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point: </a:t>
            </a:r>
            <a:r>
              <a:rPr lang="en-US" dirty="0">
                <a:solidFill>
                  <a:schemeClr val="accent4"/>
                </a:solidFill>
              </a:rPr>
              <a:t>tumbling windows </a:t>
            </a:r>
            <a:r>
              <a:rPr lang="en-US" dirty="0"/>
              <a:t>also synchronize </a:t>
            </a:r>
            <a:r>
              <a:rPr lang="en-US" dirty="0">
                <a:solidFill>
                  <a:schemeClr val="accent2"/>
                </a:solidFill>
              </a:rPr>
              <a:t>events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E99C6-7089-6642-8326-8CD78022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D9748-EC4D-2241-95CB-1DEE5106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43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F14066-B343-3440-BDDD-8C1E380574A9}"/>
              </a:ext>
            </a:extLst>
          </p:cNvPr>
          <p:cNvCxnSpPr/>
          <p:nvPr/>
        </p:nvCxnSpPr>
        <p:spPr>
          <a:xfrm>
            <a:off x="666572" y="238427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D2482-A62E-6546-8FB3-94795BB002DC}"/>
              </a:ext>
            </a:extLst>
          </p:cNvPr>
          <p:cNvCxnSpPr/>
          <p:nvPr/>
        </p:nvCxnSpPr>
        <p:spPr>
          <a:xfrm>
            <a:off x="666572" y="3893767"/>
            <a:ext cx="784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E29E4-0340-494C-ABC5-23CDCCBD2826}"/>
              </a:ext>
            </a:extLst>
          </p:cNvPr>
          <p:cNvCxnSpPr>
            <a:cxnSpLocks/>
            <a:stCxn id="8" idx="0"/>
            <a:endCxn id="18" idx="4"/>
          </p:cNvCxnSpPr>
          <p:nvPr/>
        </p:nvCxnSpPr>
        <p:spPr>
          <a:xfrm flipV="1">
            <a:off x="1124110" y="1674976"/>
            <a:ext cx="2099" cy="73440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1401AA-DB7F-8E45-863D-E0DF40C2BF19}"/>
              </a:ext>
            </a:extLst>
          </p:cNvPr>
          <p:cNvGrpSpPr/>
          <p:nvPr/>
        </p:nvGrpSpPr>
        <p:grpSpPr>
          <a:xfrm>
            <a:off x="808158" y="1587955"/>
            <a:ext cx="631904" cy="1129202"/>
            <a:chOff x="808158" y="1587955"/>
            <a:chExt cx="631904" cy="1129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BEFCD0-C118-4041-B9FF-B603AC518A44}"/>
                </a:ext>
              </a:extLst>
            </p:cNvPr>
            <p:cNvSpPr txBox="1"/>
            <p:nvPr/>
          </p:nvSpPr>
          <p:spPr>
            <a:xfrm>
              <a:off x="808158" y="240938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00:09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035C08-51B5-7A40-A669-4C1C43FB4290}"/>
                </a:ext>
              </a:extLst>
            </p:cNvPr>
            <p:cNvSpPr/>
            <p:nvPr/>
          </p:nvSpPr>
          <p:spPr>
            <a:xfrm>
              <a:off x="1083480" y="158795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EF56FE-18DE-8F42-B85E-B2C08D6EFB16}"/>
              </a:ext>
            </a:extLst>
          </p:cNvPr>
          <p:cNvGrpSpPr/>
          <p:nvPr/>
        </p:nvGrpSpPr>
        <p:grpSpPr>
          <a:xfrm>
            <a:off x="2495026" y="1359070"/>
            <a:ext cx="631904" cy="1358087"/>
            <a:chOff x="2409682" y="1359070"/>
            <a:chExt cx="631904" cy="13580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2A4D9-6942-DF48-ABCE-ECB5F16092B2}"/>
                </a:ext>
              </a:extLst>
            </p:cNvPr>
            <p:cNvSpPr/>
            <p:nvPr/>
          </p:nvSpPr>
          <p:spPr>
            <a:xfrm>
              <a:off x="2409682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01:06</a:t>
              </a:r>
              <a:endParaRPr lang="en-GB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932F5-687E-4843-AFAD-42E968270EF6}"/>
                </a:ext>
              </a:extLst>
            </p:cNvPr>
            <p:cNvCxnSpPr>
              <a:cxnSpLocks/>
              <a:stCxn id="9" idx="0"/>
              <a:endCxn id="19" idx="4"/>
            </p:cNvCxnSpPr>
            <p:nvPr/>
          </p:nvCxnSpPr>
          <p:spPr>
            <a:xfrm flipH="1" flipV="1">
              <a:off x="2717540" y="1446091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B08E09C-BBFE-4C41-9CEF-8F92E3BB3A1F}"/>
                </a:ext>
              </a:extLst>
            </p:cNvPr>
            <p:cNvSpPr/>
            <p:nvPr/>
          </p:nvSpPr>
          <p:spPr>
            <a:xfrm>
              <a:off x="2674811" y="1359070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108B3-E23B-A342-AC36-617648C9DDE5}"/>
              </a:ext>
            </a:extLst>
          </p:cNvPr>
          <p:cNvGrpSpPr/>
          <p:nvPr/>
        </p:nvGrpSpPr>
        <p:grpSpPr>
          <a:xfrm>
            <a:off x="3925862" y="1810676"/>
            <a:ext cx="631904" cy="906481"/>
            <a:chOff x="4011206" y="1810676"/>
            <a:chExt cx="631904" cy="90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1B4334-E642-244D-8A92-9DEDBE64D198}"/>
                </a:ext>
              </a:extLst>
            </p:cNvPr>
            <p:cNvSpPr/>
            <p:nvPr/>
          </p:nvSpPr>
          <p:spPr>
            <a:xfrm>
              <a:off x="401120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02:04</a:t>
              </a:r>
              <a:endParaRPr lang="en-GB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2425C1-F337-6C4B-95B4-AF33D8084A91}"/>
                </a:ext>
              </a:extLst>
            </p:cNvPr>
            <p:cNvCxnSpPr>
              <a:cxnSpLocks/>
              <a:stCxn id="10" idx="0"/>
              <a:endCxn id="20" idx="4"/>
            </p:cNvCxnSpPr>
            <p:nvPr/>
          </p:nvCxnSpPr>
          <p:spPr>
            <a:xfrm flipH="1" flipV="1">
              <a:off x="4315561" y="1897697"/>
              <a:ext cx="11597" cy="51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C8C318-59A6-9A4D-AEAE-209214A32120}"/>
                </a:ext>
              </a:extLst>
            </p:cNvPr>
            <p:cNvSpPr/>
            <p:nvPr/>
          </p:nvSpPr>
          <p:spPr>
            <a:xfrm>
              <a:off x="4272832" y="181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7CB301-3687-8E44-B89F-35ED6DA06EA3}"/>
              </a:ext>
            </a:extLst>
          </p:cNvPr>
          <p:cNvGrpSpPr/>
          <p:nvPr/>
        </p:nvGrpSpPr>
        <p:grpSpPr>
          <a:xfrm>
            <a:off x="5417659" y="1817795"/>
            <a:ext cx="631904" cy="899362"/>
            <a:chOff x="5612731" y="1817795"/>
            <a:chExt cx="631904" cy="899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15042-9489-3145-87F5-005AAE2BE156}"/>
                </a:ext>
              </a:extLst>
            </p:cNvPr>
            <p:cNvSpPr/>
            <p:nvPr/>
          </p:nvSpPr>
          <p:spPr>
            <a:xfrm>
              <a:off x="5612731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03:02</a:t>
              </a:r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74DF80-B92A-7D43-A1B5-A931B17F5893}"/>
                </a:ext>
              </a:extLst>
            </p:cNvPr>
            <p:cNvCxnSpPr>
              <a:cxnSpLocks/>
              <a:stCxn id="11" idx="0"/>
              <a:endCxn id="21" idx="4"/>
            </p:cNvCxnSpPr>
            <p:nvPr/>
          </p:nvCxnSpPr>
          <p:spPr>
            <a:xfrm flipH="1" flipV="1">
              <a:off x="5927912" y="1904816"/>
              <a:ext cx="771" cy="50456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9EC44-D859-7543-A19F-9BE6A07E0751}"/>
                </a:ext>
              </a:extLst>
            </p:cNvPr>
            <p:cNvSpPr/>
            <p:nvPr/>
          </p:nvSpPr>
          <p:spPr>
            <a:xfrm>
              <a:off x="5885183" y="181779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8115EA-709C-4142-BE10-6662530AE928}"/>
              </a:ext>
            </a:extLst>
          </p:cNvPr>
          <p:cNvGrpSpPr/>
          <p:nvPr/>
        </p:nvGrpSpPr>
        <p:grpSpPr>
          <a:xfrm>
            <a:off x="7214256" y="1720676"/>
            <a:ext cx="631904" cy="996481"/>
            <a:chOff x="7214256" y="1720676"/>
            <a:chExt cx="631904" cy="99648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4ACFED-DDD6-0B46-9F76-1C77DA326E7B}"/>
                </a:ext>
              </a:extLst>
            </p:cNvPr>
            <p:cNvSpPr/>
            <p:nvPr/>
          </p:nvSpPr>
          <p:spPr>
            <a:xfrm>
              <a:off x="7214256" y="2409380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04:07</a:t>
              </a:r>
              <a:endParaRPr lang="en-GB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F67D6C-ABA4-574D-92B9-62AF8044697F}"/>
                </a:ext>
              </a:extLst>
            </p:cNvPr>
            <p:cNvCxnSpPr>
              <a:cxnSpLocks/>
              <a:stCxn id="12" idx="0"/>
              <a:endCxn id="22" idx="4"/>
            </p:cNvCxnSpPr>
            <p:nvPr/>
          </p:nvCxnSpPr>
          <p:spPr>
            <a:xfrm flipH="1" flipV="1">
              <a:off x="7525241" y="1807697"/>
              <a:ext cx="4967" cy="60168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ACAC-7550-4A4F-AFC7-AEE1904D829A}"/>
                </a:ext>
              </a:extLst>
            </p:cNvPr>
            <p:cNvSpPr/>
            <p:nvPr/>
          </p:nvSpPr>
          <p:spPr>
            <a:xfrm>
              <a:off x="7482512" y="172067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573C65-099F-1D41-8474-406BC7C8243C}"/>
              </a:ext>
            </a:extLst>
          </p:cNvPr>
          <p:cNvSpPr txBox="1"/>
          <p:nvPr/>
        </p:nvSpPr>
        <p:spPr>
          <a:xfrm>
            <a:off x="1142889" y="147566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290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9C833-FBD5-4340-8563-CB83E087D540}"/>
              </a:ext>
            </a:extLst>
          </p:cNvPr>
          <p:cNvSpPr txBox="1"/>
          <p:nvPr/>
        </p:nvSpPr>
        <p:spPr>
          <a:xfrm>
            <a:off x="2825185" y="124869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305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F79E1-8EA5-774D-B616-AA6CA4A8B725}"/>
              </a:ext>
            </a:extLst>
          </p:cNvPr>
          <p:cNvSpPr txBox="1"/>
          <p:nvPr/>
        </p:nvSpPr>
        <p:spPr>
          <a:xfrm>
            <a:off x="5759776" y="169964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AECED8-EB91-B647-9181-966141E0EB44}"/>
              </a:ext>
            </a:extLst>
          </p:cNvPr>
          <p:cNvSpPr txBox="1"/>
          <p:nvPr/>
        </p:nvSpPr>
        <p:spPr>
          <a:xfrm>
            <a:off x="4286759" y="170029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035E9A-73F8-634D-AFF8-E13D6B90D729}"/>
              </a:ext>
            </a:extLst>
          </p:cNvPr>
          <p:cNvSpPr txBox="1"/>
          <p:nvPr/>
        </p:nvSpPr>
        <p:spPr>
          <a:xfrm>
            <a:off x="7582991" y="1487907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285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C6041-869D-024E-96B9-21104B972A74}"/>
              </a:ext>
            </a:extLst>
          </p:cNvPr>
          <p:cNvGrpSpPr/>
          <p:nvPr/>
        </p:nvGrpSpPr>
        <p:grpSpPr>
          <a:xfrm>
            <a:off x="1018069" y="3171926"/>
            <a:ext cx="631904" cy="1065405"/>
            <a:chOff x="1261909" y="3171926"/>
            <a:chExt cx="631904" cy="10654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01B71B-0572-A948-A6AB-98B8FB7C9EF8}"/>
                </a:ext>
              </a:extLst>
            </p:cNvPr>
            <p:cNvSpPr txBox="1"/>
            <p:nvPr/>
          </p:nvSpPr>
          <p:spPr>
            <a:xfrm>
              <a:off x="1261909" y="392955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00:12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9B6728-34A7-5746-AA95-E0BEC8A1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861" y="3258947"/>
              <a:ext cx="2099" cy="6706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D918B4-8810-154B-A80D-5BB1F54B17E9}"/>
                </a:ext>
              </a:extLst>
            </p:cNvPr>
            <p:cNvSpPr/>
            <p:nvPr/>
          </p:nvSpPr>
          <p:spPr>
            <a:xfrm>
              <a:off x="1537231" y="3171926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68B13E-035C-3D44-8F3A-52A4B3C51F5E}"/>
              </a:ext>
            </a:extLst>
          </p:cNvPr>
          <p:cNvGrpSpPr/>
          <p:nvPr/>
        </p:nvGrpSpPr>
        <p:grpSpPr>
          <a:xfrm>
            <a:off x="3021929" y="2879244"/>
            <a:ext cx="631904" cy="1358087"/>
            <a:chOff x="2863433" y="2879244"/>
            <a:chExt cx="631904" cy="135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4E8CE-8D14-2244-88FC-F935845CE2D1}"/>
                </a:ext>
              </a:extLst>
            </p:cNvPr>
            <p:cNvSpPr/>
            <p:nvPr/>
          </p:nvSpPr>
          <p:spPr>
            <a:xfrm>
              <a:off x="2863433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01:21</a:t>
              </a:r>
              <a:endParaRPr lang="en-GB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D69745-81FE-B34E-B662-7970E41EF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291" y="2966265"/>
              <a:ext cx="8094" cy="96328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28AE33-9B0D-3A43-BBCD-24EEB1D7A538}"/>
                </a:ext>
              </a:extLst>
            </p:cNvPr>
            <p:cNvSpPr/>
            <p:nvPr/>
          </p:nvSpPr>
          <p:spPr>
            <a:xfrm>
              <a:off x="3128562" y="2879244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8BF838-0774-4B48-B6CE-38C722DF7BD1}"/>
              </a:ext>
            </a:extLst>
          </p:cNvPr>
          <p:cNvGrpSpPr/>
          <p:nvPr/>
        </p:nvGrpSpPr>
        <p:grpSpPr>
          <a:xfrm>
            <a:off x="4525917" y="3086299"/>
            <a:ext cx="631904" cy="1151032"/>
            <a:chOff x="4464957" y="3086299"/>
            <a:chExt cx="631904" cy="11510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0EF69-43D8-E34D-AF5E-746D72CE5A9E}"/>
                </a:ext>
              </a:extLst>
            </p:cNvPr>
            <p:cNvSpPr/>
            <p:nvPr/>
          </p:nvSpPr>
          <p:spPr>
            <a:xfrm>
              <a:off x="446495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02:17</a:t>
              </a:r>
              <a:endParaRPr lang="en-GB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B67366-561D-D143-81A3-F38BACC3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9312" y="3173320"/>
              <a:ext cx="11597" cy="75623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2AA8C8-A5E3-684F-B384-30C8A67B6A14}"/>
                </a:ext>
              </a:extLst>
            </p:cNvPr>
            <p:cNvSpPr/>
            <p:nvPr/>
          </p:nvSpPr>
          <p:spPr>
            <a:xfrm>
              <a:off x="4726583" y="308629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4CAF93-9634-D34E-806D-54D6D3CFA0DA}"/>
              </a:ext>
            </a:extLst>
          </p:cNvPr>
          <p:cNvGrpSpPr/>
          <p:nvPr/>
        </p:nvGrpSpPr>
        <p:grpSpPr>
          <a:xfrm>
            <a:off x="6066481" y="3476198"/>
            <a:ext cx="631904" cy="761133"/>
            <a:chOff x="6066482" y="3476198"/>
            <a:chExt cx="631904" cy="76113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45960-A1B8-BE4C-AC4E-211FA97B8108}"/>
                </a:ext>
              </a:extLst>
            </p:cNvPr>
            <p:cNvSpPr/>
            <p:nvPr/>
          </p:nvSpPr>
          <p:spPr>
            <a:xfrm>
              <a:off x="6066482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03:16</a:t>
              </a:r>
              <a:endParaRPr lang="en-GB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F8C940-1DEB-C142-AB5B-C000A1034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1663" y="3563219"/>
              <a:ext cx="771" cy="36633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AFBF1D-8E0C-FC44-AB63-346BB1C35A15}"/>
                </a:ext>
              </a:extLst>
            </p:cNvPr>
            <p:cNvSpPr/>
            <p:nvPr/>
          </p:nvSpPr>
          <p:spPr>
            <a:xfrm>
              <a:off x="6338934" y="3476198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69A4F6-49E5-444C-BFD7-65A88B3765DD}"/>
              </a:ext>
            </a:extLst>
          </p:cNvPr>
          <p:cNvGrpSpPr/>
          <p:nvPr/>
        </p:nvGrpSpPr>
        <p:grpSpPr>
          <a:xfrm>
            <a:off x="7716775" y="3272749"/>
            <a:ext cx="631904" cy="964582"/>
            <a:chOff x="7668007" y="3272749"/>
            <a:chExt cx="631904" cy="9645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1EB09F-FF89-0D4C-9763-B0903B3959A8}"/>
                </a:ext>
              </a:extLst>
            </p:cNvPr>
            <p:cNvSpPr/>
            <p:nvPr/>
          </p:nvSpPr>
          <p:spPr>
            <a:xfrm>
              <a:off x="7668007" y="3929554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04:18</a:t>
              </a:r>
              <a:endParaRPr lang="en-GB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B903764-BA64-FD45-9AB9-DD655ABC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8992" y="3359770"/>
              <a:ext cx="4967" cy="56978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A642C9-C4CA-8641-A5A2-CC449B98995D}"/>
                </a:ext>
              </a:extLst>
            </p:cNvPr>
            <p:cNvSpPr/>
            <p:nvPr/>
          </p:nvSpPr>
          <p:spPr>
            <a:xfrm>
              <a:off x="7936263" y="3272749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09EED1F-87C7-2346-A686-6A052479203B}"/>
              </a:ext>
            </a:extLst>
          </p:cNvPr>
          <p:cNvSpPr txBox="1"/>
          <p:nvPr/>
        </p:nvSpPr>
        <p:spPr>
          <a:xfrm>
            <a:off x="1352800" y="299583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A55DF9-1865-1541-BB50-AFE4FDC1F0EC}"/>
              </a:ext>
            </a:extLst>
          </p:cNvPr>
          <p:cNvSpPr txBox="1"/>
          <p:nvPr/>
        </p:nvSpPr>
        <p:spPr>
          <a:xfrm>
            <a:off x="3352088" y="276886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B2919-9BF1-4442-AF8D-7BBA6FFACCC7}"/>
              </a:ext>
            </a:extLst>
          </p:cNvPr>
          <p:cNvSpPr txBox="1"/>
          <p:nvPr/>
        </p:nvSpPr>
        <p:spPr>
          <a:xfrm>
            <a:off x="6408875" y="33676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8814C-B8C6-424F-99A7-82627AF15685}"/>
              </a:ext>
            </a:extLst>
          </p:cNvPr>
          <p:cNvSpPr txBox="1"/>
          <p:nvPr/>
        </p:nvSpPr>
        <p:spPr>
          <a:xfrm>
            <a:off x="4886340" y="298854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3CB132-4EE6-4E41-BB5A-D8647983A5EB}"/>
              </a:ext>
            </a:extLst>
          </p:cNvPr>
          <p:cNvSpPr txBox="1"/>
          <p:nvPr/>
        </p:nvSpPr>
        <p:spPr>
          <a:xfrm>
            <a:off x="8081953" y="316780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C5E1C-DDBC-2B40-A726-31526810866E}"/>
              </a:ext>
            </a:extLst>
          </p:cNvPr>
          <p:cNvSpPr/>
          <p:nvPr/>
        </p:nvSpPr>
        <p:spPr>
          <a:xfrm>
            <a:off x="282877" y="1660330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S1</a:t>
            </a:r>
            <a:endParaRPr lang="en-GB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55BCC-E82B-4948-B8B2-E69D58F8A4C4}"/>
              </a:ext>
            </a:extLst>
          </p:cNvPr>
          <p:cNvSpPr/>
          <p:nvPr/>
        </p:nvSpPr>
        <p:spPr>
          <a:xfrm>
            <a:off x="331141" y="3173275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S2</a:t>
            </a:r>
            <a:endParaRPr lang="en-GB" b="1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90FB04-112E-DC4E-8D9A-2812E7378EF8}"/>
              </a:ext>
            </a:extLst>
          </p:cNvPr>
          <p:cNvGrpSpPr/>
          <p:nvPr/>
        </p:nvGrpSpPr>
        <p:grpSpPr>
          <a:xfrm>
            <a:off x="2062671" y="3010262"/>
            <a:ext cx="631904" cy="1196037"/>
            <a:chOff x="2033830" y="3010262"/>
            <a:chExt cx="631904" cy="11960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5BA4716-D7BC-654D-909E-1AD629B001DF}"/>
                </a:ext>
              </a:extLst>
            </p:cNvPr>
            <p:cNvSpPr txBox="1"/>
            <p:nvPr/>
          </p:nvSpPr>
          <p:spPr>
            <a:xfrm>
              <a:off x="2033830" y="3898522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00:46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244A186-162D-914C-9A57-00643977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782" y="3128315"/>
              <a:ext cx="2099" cy="80123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5FED06-393B-B048-B979-E909D51147F1}"/>
                </a:ext>
              </a:extLst>
            </p:cNvPr>
            <p:cNvSpPr/>
            <p:nvPr/>
          </p:nvSpPr>
          <p:spPr>
            <a:xfrm>
              <a:off x="2309152" y="3010262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2553A65-7F6A-A840-A45E-8A34941A2F58}"/>
              </a:ext>
            </a:extLst>
          </p:cNvPr>
          <p:cNvSpPr txBox="1"/>
          <p:nvPr/>
        </p:nvSpPr>
        <p:spPr>
          <a:xfrm>
            <a:off x="2411093" y="2921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BB061-280A-874D-A49F-E2C0499E9E4D}"/>
              </a:ext>
            </a:extLst>
          </p:cNvPr>
          <p:cNvGrpSpPr/>
          <p:nvPr/>
        </p:nvGrpSpPr>
        <p:grpSpPr>
          <a:xfrm>
            <a:off x="3566659" y="2960925"/>
            <a:ext cx="631904" cy="1270999"/>
            <a:chOff x="3625625" y="2960925"/>
            <a:chExt cx="631904" cy="12709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844531F-C1D8-C14A-BF05-9EEA39DA7A49}"/>
                </a:ext>
              </a:extLst>
            </p:cNvPr>
            <p:cNvSpPr/>
            <p:nvPr/>
          </p:nvSpPr>
          <p:spPr>
            <a:xfrm>
              <a:off x="3625625" y="3924147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01:39</a:t>
              </a:r>
              <a:endParaRPr lang="en-GB"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5D6C1B-6B3E-CF4D-866A-D5874F4C13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33483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4B43001-8380-764B-AADE-1149D1194103}"/>
                </a:ext>
              </a:extLst>
            </p:cNvPr>
            <p:cNvSpPr/>
            <p:nvPr/>
          </p:nvSpPr>
          <p:spPr>
            <a:xfrm>
              <a:off x="3890754" y="296092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E9215D9-4A8F-0A4D-8B16-CE65F55ED742}"/>
              </a:ext>
            </a:extLst>
          </p:cNvPr>
          <p:cNvSpPr txBox="1"/>
          <p:nvPr/>
        </p:nvSpPr>
        <p:spPr>
          <a:xfrm>
            <a:off x="3900780" y="28614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5A7689-E380-D74E-9BE3-33CF02E83EA0}"/>
              </a:ext>
            </a:extLst>
          </p:cNvPr>
          <p:cNvGrpSpPr/>
          <p:nvPr/>
        </p:nvGrpSpPr>
        <p:grpSpPr>
          <a:xfrm>
            <a:off x="5082839" y="2946007"/>
            <a:ext cx="631904" cy="1270999"/>
            <a:chOff x="5238059" y="2946007"/>
            <a:chExt cx="631904" cy="127099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36FF49-A827-D948-B98A-EBA3385A3503}"/>
                </a:ext>
              </a:extLst>
            </p:cNvPr>
            <p:cNvSpPr/>
            <p:nvPr/>
          </p:nvSpPr>
          <p:spPr>
            <a:xfrm>
              <a:off x="5238059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02:36</a:t>
              </a:r>
              <a:endParaRPr lang="en-GB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BE1FAA-F8AC-9B43-B366-C97E3D28F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917" y="3053353"/>
              <a:ext cx="8094" cy="87620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5400C41-935A-6846-8115-C077D2D7E312}"/>
                </a:ext>
              </a:extLst>
            </p:cNvPr>
            <p:cNvSpPr/>
            <p:nvPr/>
          </p:nvSpPr>
          <p:spPr>
            <a:xfrm>
              <a:off x="5503188" y="2946007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ABE317-F14D-3943-98FE-576861919B66}"/>
              </a:ext>
            </a:extLst>
          </p:cNvPr>
          <p:cNvSpPr txBox="1"/>
          <p:nvPr/>
        </p:nvSpPr>
        <p:spPr>
          <a:xfrm>
            <a:off x="5385338" y="28465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115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FA1EA5-7F1C-6346-A977-8A2DA22B726E}"/>
              </a:ext>
            </a:extLst>
          </p:cNvPr>
          <p:cNvGrpSpPr/>
          <p:nvPr/>
        </p:nvGrpSpPr>
        <p:grpSpPr>
          <a:xfrm>
            <a:off x="7013547" y="3631805"/>
            <a:ext cx="631904" cy="585201"/>
            <a:chOff x="6862808" y="3631805"/>
            <a:chExt cx="631904" cy="5852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276EAA-501B-AD49-8767-1D98D641CA0A}"/>
                </a:ext>
              </a:extLst>
            </p:cNvPr>
            <p:cNvSpPr/>
            <p:nvPr/>
          </p:nvSpPr>
          <p:spPr>
            <a:xfrm>
              <a:off x="6862808" y="3909229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2"/>
                  </a:solidFill>
                </a:rPr>
                <a:t>03:48</a:t>
              </a:r>
              <a:endParaRPr lang="en-GB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2EECDD-4DCE-B541-9864-F8DB9BB9A4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0666" y="3739151"/>
              <a:ext cx="8094" cy="19040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E11B3C-29E3-2948-BE88-4FA801A57397}"/>
                </a:ext>
              </a:extLst>
            </p:cNvPr>
            <p:cNvSpPr/>
            <p:nvPr/>
          </p:nvSpPr>
          <p:spPr>
            <a:xfrm>
              <a:off x="7127937" y="3631805"/>
              <a:ext cx="85458" cy="870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9320A43-8C30-8541-B892-873C6765E65C}"/>
              </a:ext>
            </a:extLst>
          </p:cNvPr>
          <p:cNvSpPr txBox="1"/>
          <p:nvPr/>
        </p:nvSpPr>
        <p:spPr>
          <a:xfrm>
            <a:off x="7360537" y="351054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90</a:t>
            </a:r>
          </a:p>
        </p:txBody>
      </p:sp>
      <p:sp>
        <p:nvSpPr>
          <p:cNvPr id="81" name="Rectangle 662">
            <a:extLst>
              <a:ext uri="{FF2B5EF4-FFF2-40B4-BE49-F238E27FC236}">
                <a16:creationId xmlns:a16="http://schemas.microsoft.com/office/drawing/2014/main" id="{56874DAA-92EB-EF4F-A0A2-250A11D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849" y="1179931"/>
            <a:ext cx="1664786" cy="3037075"/>
          </a:xfrm>
          <a:prstGeom prst="rect">
            <a:avLst/>
          </a:prstGeom>
          <a:solidFill>
            <a:schemeClr val="accent4">
              <a:alpha val="42000"/>
            </a:schemeClr>
          </a:solidFill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DA1631-1FF8-3B43-B52F-87A87D718717}"/>
              </a:ext>
            </a:extLst>
          </p:cNvPr>
          <p:cNvSpPr txBox="1"/>
          <p:nvPr/>
        </p:nvSpPr>
        <p:spPr>
          <a:xfrm>
            <a:off x="341646" y="4386076"/>
            <a:ext cx="396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MENO: </a:t>
            </a:r>
            <a:r>
              <a:rPr lang="en-GB" sz="1600" b="1" dirty="0">
                <a:solidFill>
                  <a:schemeClr val="accent2"/>
                </a:solidFill>
              </a:rPr>
              <a:t>events</a:t>
            </a:r>
            <a:r>
              <a:rPr lang="en-GB" sz="1600" b="1" dirty="0">
                <a:solidFill>
                  <a:schemeClr val="bg1"/>
                </a:solidFill>
              </a:rPr>
              <a:t> are irregular time series</a:t>
            </a:r>
          </a:p>
        </p:txBody>
      </p:sp>
    </p:spTree>
    <p:extLst>
      <p:ext uri="{BB962C8B-B14F-4D97-AF65-F5344CB8AC3E}">
        <p14:creationId xmlns:p14="http://schemas.microsoft.com/office/powerpoint/2010/main" val="137899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US" dirty="0"/>
              <a:t>Which synchronization method shall you use before joining? </a:t>
            </a:r>
            <a:br>
              <a:rPr lang="en-US" dirty="0"/>
            </a:br>
            <a:r>
              <a:rPr lang="en-US" dirty="0"/>
              <a:t>none | </a:t>
            </a:r>
            <a:r>
              <a:rPr lang="en-US" dirty="0" err="1"/>
              <a:t>timeShift</a:t>
            </a:r>
            <a:r>
              <a:rPr lang="en-US" dirty="0"/>
              <a:t> |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one timeseries is regular, but the other is not - ?</a:t>
            </a:r>
          </a:p>
          <a:p>
            <a:pPr lvl="1"/>
            <a:r>
              <a:rPr lang="en-US" dirty="0"/>
              <a:t>two timeseries are regular, have the same rate, but metrics occur at a different time - ?</a:t>
            </a:r>
          </a:p>
          <a:p>
            <a:pPr lvl="1"/>
            <a:r>
              <a:rPr lang="en-US" dirty="0"/>
              <a:t>two timeseries are regular, have the same rate, and metrics occur at the same time - ?</a:t>
            </a:r>
          </a:p>
          <a:p>
            <a:pPr lvl="1"/>
            <a:r>
              <a:rPr lang="en-US" dirty="0"/>
              <a:t>two timeseries are irregular - ?</a:t>
            </a:r>
          </a:p>
          <a:p>
            <a:pPr lvl="1"/>
            <a:r>
              <a:rPr lang="en-US" dirty="0"/>
              <a:t>two timeseries are regular, but metrics don't occur at the same time and rate -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85198-2B05-EA47-A80E-15B1D6DB5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1D52E-5EE3-E746-B854-865CC19F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Quiz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2828127"/>
          </a:xfrm>
        </p:spPr>
        <p:txBody>
          <a:bodyPr/>
          <a:lstStyle/>
          <a:p>
            <a:r>
              <a:rPr lang="en-US" dirty="0"/>
              <a:t>Which synchronization method shall you use before joining? </a:t>
            </a:r>
            <a:br>
              <a:rPr lang="en-US" dirty="0"/>
            </a:br>
            <a:r>
              <a:rPr lang="en-US" dirty="0"/>
              <a:t>none | </a:t>
            </a:r>
            <a:r>
              <a:rPr lang="en-US" dirty="0" err="1"/>
              <a:t>timeShift</a:t>
            </a:r>
            <a:r>
              <a:rPr lang="en-US" dirty="0"/>
              <a:t> |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one timeseries is regular, but the other is not -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two timeseries are regular, have the same rate, but metrics occur at a different time - </a:t>
            </a:r>
            <a:r>
              <a:rPr lang="en-US" dirty="0" err="1"/>
              <a:t>timeShift</a:t>
            </a:r>
            <a:endParaRPr lang="en-US" dirty="0"/>
          </a:p>
          <a:p>
            <a:pPr lvl="1"/>
            <a:r>
              <a:rPr lang="en-US" dirty="0"/>
              <a:t>two timeseries are regular, have the same rate, and metrics occur at the same time - none</a:t>
            </a:r>
          </a:p>
          <a:p>
            <a:pPr lvl="1"/>
            <a:r>
              <a:rPr lang="en-US" dirty="0"/>
              <a:t>two timeseries are irregular - </a:t>
            </a:r>
            <a:r>
              <a:rPr lang="en-US" dirty="0" err="1"/>
              <a:t>aggregateWindow</a:t>
            </a:r>
            <a:endParaRPr lang="en-US" dirty="0"/>
          </a:p>
          <a:p>
            <a:pPr lvl="1"/>
            <a:r>
              <a:rPr lang="en-US" dirty="0"/>
              <a:t>two timeseries are regular, but metrics don't occur at the same time and rate - </a:t>
            </a:r>
            <a:r>
              <a:rPr lang="en-US" dirty="0" err="1"/>
              <a:t>aggregateWindow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85198-2B05-EA47-A80E-15B1D6DB5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1D52E-5EE3-E746-B854-865CC19F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8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0D7C6-71FB-BA45-9117-0B604995F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2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noProof="0" dirty="0"/>
              <a:t>Join data</a:t>
            </a:r>
          </a:p>
          <a:p>
            <a:pPr marL="95250" indent="0">
              <a:buNone/>
            </a:pPr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87558-984D-0B43-BC36-D5288C0D2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A70A-FC71-3340-829B-CE49F8869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0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2337060"/>
          </a:xfrm>
        </p:spPr>
        <p:txBody>
          <a:bodyPr/>
          <a:lstStyle/>
          <a:p>
            <a:r>
              <a:rPr lang="en-GB" dirty="0"/>
              <a:t>Extract the difference between the humidity levels of the base cooking area and the mozzarella melting area. Find if the differences are lower than 20% or greater than 30%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D1379-3345-8045-9ABB-454C8F925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076CE-CBB4-8B45-9B52-366B9CBC5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8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Advanced Data </a:t>
            </a:r>
            <a:r>
              <a:rPr lang="en-US" sz="2800" dirty="0"/>
              <a:t>Analysis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0EFA112-6682-7447-9B6D-C29138F08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sz="135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A62B29-C2B1-8E48-B41E-F813A85B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457" t="16943" r="26938" b="10366"/>
          <a:stretch/>
        </p:blipFill>
        <p:spPr>
          <a:xfrm>
            <a:off x="2983484" y="1064662"/>
            <a:ext cx="3168503" cy="3619135"/>
          </a:xfrm>
          <a:prstGeom prst="rect">
            <a:avLst/>
          </a:prstGeom>
        </p:spPr>
      </p:pic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Combine/derive data with map()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FF4EF5-1EBA-E74A-96C8-83BDEC8A99BD}"/>
              </a:ext>
            </a:extLst>
          </p:cNvPr>
          <p:cNvSpPr/>
          <p:nvPr/>
        </p:nvSpPr>
        <p:spPr>
          <a:xfrm>
            <a:off x="5012643" y="2477382"/>
            <a:ext cx="197309" cy="180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648A1E-C7F2-7544-A0D1-05CE00CBFFDE}"/>
              </a:ext>
            </a:extLst>
          </p:cNvPr>
          <p:cNvSpPr/>
          <p:nvPr/>
        </p:nvSpPr>
        <p:spPr>
          <a:xfrm>
            <a:off x="5870350" y="1251087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0ED512-5FAB-F545-AFFB-8603E44C5EE4}"/>
              </a:ext>
            </a:extLst>
          </p:cNvPr>
          <p:cNvSpPr/>
          <p:nvPr/>
        </p:nvSpPr>
        <p:spPr>
          <a:xfrm>
            <a:off x="5852626" y="2424215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0B8ED6-F91A-AA48-A01B-35E1F831791A}"/>
              </a:ext>
            </a:extLst>
          </p:cNvPr>
          <p:cNvSpPr/>
          <p:nvPr/>
        </p:nvSpPr>
        <p:spPr>
          <a:xfrm>
            <a:off x="5856164" y="3565451"/>
            <a:ext cx="144000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528001" y="1273024"/>
            <a:ext cx="3502324" cy="143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date.hour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(t: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r._time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)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/>
        </p:nvGraphicFramePr>
        <p:xfrm>
          <a:off x="83697" y="1333229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/>
        </p:nvGraphicFramePr>
        <p:xfrm>
          <a:off x="83695" y="3568531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90577" y="87833"/>
          <a:ext cx="208378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/>
        </p:nvGraphicFramePr>
        <p:xfrm>
          <a:off x="83696" y="2605155"/>
          <a:ext cx="208378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684753"/>
              </p:ext>
            </p:extLst>
          </p:nvPr>
        </p:nvGraphicFramePr>
        <p:xfrm>
          <a:off x="5866381" y="1354761"/>
          <a:ext cx="595663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878348"/>
              </p:ext>
            </p:extLst>
          </p:nvPr>
        </p:nvGraphicFramePr>
        <p:xfrm>
          <a:off x="5866379" y="3590063"/>
          <a:ext cx="590584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902180"/>
              </p:ext>
            </p:extLst>
          </p:nvPr>
        </p:nvGraphicFramePr>
        <p:xfrm>
          <a:off x="5873261" y="109365"/>
          <a:ext cx="595663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377812"/>
              </p:ext>
            </p:extLst>
          </p:nvPr>
        </p:nvGraphicFramePr>
        <p:xfrm>
          <a:off x="5866380" y="2626687"/>
          <a:ext cx="590584" cy="57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0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 data using map(r </a:t>
            </a:r>
            <a:r>
              <a:rPr lang="en-US" dirty="0">
                <a:solidFill>
                  <a:schemeClr val="accent1"/>
                </a:solidFill>
              </a:rPr>
              <a:t>with</a:t>
            </a:r>
            <a:r>
              <a:rPr lang="en-US" dirty="0"/>
              <a:t> … 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FC337-2D90-7843-A5B4-925DA2452536}"/>
              </a:ext>
            </a:extLst>
          </p:cNvPr>
          <p:cNvSpPr/>
          <p:nvPr/>
        </p:nvSpPr>
        <p:spPr>
          <a:xfrm>
            <a:off x="6699691" y="168511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4AAD9-E34D-AD45-B606-7FD178B6C2E9}"/>
              </a:ext>
            </a:extLst>
          </p:cNvPr>
          <p:cNvSpPr/>
          <p:nvPr/>
        </p:nvSpPr>
        <p:spPr>
          <a:xfrm>
            <a:off x="6686626" y="2769327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DC956-644E-E442-AC56-B29D568B616D}"/>
              </a:ext>
            </a:extLst>
          </p:cNvPr>
          <p:cNvSpPr/>
          <p:nvPr/>
        </p:nvSpPr>
        <p:spPr>
          <a:xfrm>
            <a:off x="6649868" y="3853544"/>
            <a:ext cx="108000" cy="697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42FA5-02D2-5045-A35E-4567E291EBAD}"/>
              </a:ext>
            </a:extLst>
          </p:cNvPr>
          <p:cNvSpPr/>
          <p:nvPr/>
        </p:nvSpPr>
        <p:spPr>
          <a:xfrm>
            <a:off x="4491651" y="2541181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B24DE-A684-134F-811F-3B70A8F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796" t="17094" b="9282"/>
          <a:stretch/>
        </p:blipFill>
        <p:spPr>
          <a:xfrm>
            <a:off x="2147776" y="1194848"/>
            <a:ext cx="4833024" cy="34728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8ABB06-61B5-D14A-87E9-2F41DAC41FC9}"/>
              </a:ext>
            </a:extLst>
          </p:cNvPr>
          <p:cNvSpPr/>
          <p:nvPr/>
        </p:nvSpPr>
        <p:spPr>
          <a:xfrm>
            <a:off x="6699700" y="14318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C3BF7-B37C-1344-A441-7C1640778F7D}"/>
              </a:ext>
            </a:extLst>
          </p:cNvPr>
          <p:cNvSpPr/>
          <p:nvPr/>
        </p:nvSpPr>
        <p:spPr>
          <a:xfrm>
            <a:off x="6681976" y="256244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88B45-A51C-AC43-83EC-0070756CDCE9}"/>
              </a:ext>
            </a:extLst>
          </p:cNvPr>
          <p:cNvSpPr/>
          <p:nvPr/>
        </p:nvSpPr>
        <p:spPr>
          <a:xfrm>
            <a:off x="6653615" y="36611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3717021" y="1509406"/>
            <a:ext cx="721110" cy="2860158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2528001" y="1273024"/>
            <a:ext cx="3502324" cy="143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(r) =&gt;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({ r 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with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hour: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date.hour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(t: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r._time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) </a:t>
            </a:r>
            <a:br>
              <a:rPr lang="en-GB" dirty="0">
                <a:solidFill>
                  <a:schemeClr val="accent1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  }))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00D5B-917B-774B-B69F-BF100B3A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Influx Days - San Francisco, CA (USA)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475DB-C8E7-C24C-A4F7-1FB935E20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302039"/>
              </p:ext>
            </p:extLst>
          </p:nvPr>
        </p:nvGraphicFramePr>
        <p:xfrm>
          <a:off x="83697" y="1333229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447236"/>
              </p:ext>
            </p:extLst>
          </p:nvPr>
        </p:nvGraphicFramePr>
        <p:xfrm>
          <a:off x="83695" y="3568531"/>
          <a:ext cx="208378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939172"/>
              </p:ext>
            </p:extLst>
          </p:nvPr>
        </p:nvGraphicFramePr>
        <p:xfrm>
          <a:off x="90577" y="87833"/>
          <a:ext cx="208378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265062"/>
              </p:ext>
            </p:extLst>
          </p:nvPr>
        </p:nvGraphicFramePr>
        <p:xfrm>
          <a:off x="83696" y="2605155"/>
          <a:ext cx="2083780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58E0F2A1-6AB1-A344-ADCE-0BD04BB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42105"/>
              </p:ext>
            </p:extLst>
          </p:nvPr>
        </p:nvGraphicFramePr>
        <p:xfrm>
          <a:off x="5866381" y="1354761"/>
          <a:ext cx="2618400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16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3949054602"/>
                    </a:ext>
                  </a:extLst>
                </a:gridCol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70BA45AA-ADAA-9747-BF1F-12666D25E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098396"/>
              </p:ext>
            </p:extLst>
          </p:nvPr>
        </p:nvGraphicFramePr>
        <p:xfrm>
          <a:off x="5866379" y="3590063"/>
          <a:ext cx="2618401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88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2321006061"/>
                    </a:ext>
                  </a:extLst>
                </a:gridCol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FF649EA4-5648-8149-8F59-2C58E69EB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066832"/>
              </p:ext>
            </p:extLst>
          </p:nvPr>
        </p:nvGraphicFramePr>
        <p:xfrm>
          <a:off x="5873261" y="109365"/>
          <a:ext cx="2618400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16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371">
                  <a:extLst>
                    <a:ext uri="{9D8B030D-6E8A-4147-A177-3AD203B41FA5}">
                      <a16:colId xmlns:a16="http://schemas.microsoft.com/office/drawing/2014/main" val="3959829946"/>
                    </a:ext>
                  </a:extLst>
                </a:gridCol>
                <a:gridCol w="595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8AE6E5DD-B0C6-3241-969D-3F922F11E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055497"/>
              </p:ext>
            </p:extLst>
          </p:nvPr>
        </p:nvGraphicFramePr>
        <p:xfrm>
          <a:off x="5866380" y="2626687"/>
          <a:ext cx="2618401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88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89">
                  <a:extLst>
                    <a:ext uri="{9D8B030D-6E8A-4147-A177-3AD203B41FA5}">
                      <a16:colId xmlns:a16="http://schemas.microsoft.com/office/drawing/2014/main" val="1984913196"/>
                    </a:ext>
                  </a:extLst>
                </a:gridCol>
                <a:gridCol w="59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u="none" strike="noStrike" cap="none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hour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3F8F9B7A-98FD-AE41-8FE2-1961CA31A0D9}"/>
              </a:ext>
            </a:extLst>
          </p:cNvPr>
          <p:cNvSpPr/>
          <p:nvPr/>
        </p:nvSpPr>
        <p:spPr>
          <a:xfrm>
            <a:off x="8323615" y="483259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14A29-F13F-484B-8E8D-BE1236BAA2A0}"/>
              </a:ext>
            </a:extLst>
          </p:cNvPr>
          <p:cNvSpPr/>
          <p:nvPr/>
        </p:nvSpPr>
        <p:spPr>
          <a:xfrm>
            <a:off x="8323615" y="1712823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26413-4037-8646-AF95-F842ED53742D}"/>
              </a:ext>
            </a:extLst>
          </p:cNvPr>
          <p:cNvSpPr/>
          <p:nvPr/>
        </p:nvSpPr>
        <p:spPr>
          <a:xfrm>
            <a:off x="8323615" y="3959164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CE7DD2-7BF9-D54D-AC7D-77F47F8D3CAD}"/>
              </a:ext>
            </a:extLst>
          </p:cNvPr>
          <p:cNvSpPr/>
          <p:nvPr/>
        </p:nvSpPr>
        <p:spPr>
          <a:xfrm>
            <a:off x="8323615" y="2977009"/>
            <a:ext cx="108000" cy="159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 using map(r with … )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E16A08-9B60-E247-AAD4-1ACD352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F3DF-579C-5C44-9883-2D3B9F1CE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FC337-2D90-7843-A5B4-925DA2452536}"/>
              </a:ext>
            </a:extLst>
          </p:cNvPr>
          <p:cNvSpPr/>
          <p:nvPr/>
        </p:nvSpPr>
        <p:spPr>
          <a:xfrm>
            <a:off x="6444507" y="1685110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4AAD9-E34D-AD45-B606-7FD178B6C2E9}"/>
              </a:ext>
            </a:extLst>
          </p:cNvPr>
          <p:cNvSpPr/>
          <p:nvPr/>
        </p:nvSpPr>
        <p:spPr>
          <a:xfrm>
            <a:off x="6420809" y="2769327"/>
            <a:ext cx="108000" cy="418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DC956-644E-E442-AC56-B29D568B616D}"/>
              </a:ext>
            </a:extLst>
          </p:cNvPr>
          <p:cNvSpPr/>
          <p:nvPr/>
        </p:nvSpPr>
        <p:spPr>
          <a:xfrm>
            <a:off x="6394684" y="3853544"/>
            <a:ext cx="108000" cy="697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42FA5-02D2-5045-A35E-4567E291EBAD}"/>
              </a:ext>
            </a:extLst>
          </p:cNvPr>
          <p:cNvSpPr/>
          <p:nvPr/>
        </p:nvSpPr>
        <p:spPr>
          <a:xfrm>
            <a:off x="4491651" y="2541181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B24DE-A684-134F-811F-3B70A8F8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796" t="17094" r="10278" b="9282"/>
          <a:stretch/>
        </p:blipFill>
        <p:spPr>
          <a:xfrm>
            <a:off x="2158409" y="1184215"/>
            <a:ext cx="4125433" cy="3472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200FE9-9FC5-6B48-B14D-1C1EDE41B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93958" t="17094" r="1" b="9282"/>
          <a:stretch/>
        </p:blipFill>
        <p:spPr>
          <a:xfrm>
            <a:off x="6283842" y="1194847"/>
            <a:ext cx="415849" cy="34728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FC718-8C3D-9241-9BD7-009B44E45D4B}"/>
              </a:ext>
            </a:extLst>
          </p:cNvPr>
          <p:cNvSpPr/>
          <p:nvPr/>
        </p:nvSpPr>
        <p:spPr>
          <a:xfrm>
            <a:off x="3134233" y="1332613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19C0D-54B5-5343-B59F-DFB38E04A04A}"/>
              </a:ext>
            </a:extLst>
          </p:cNvPr>
          <p:cNvSpPr/>
          <p:nvPr/>
        </p:nvSpPr>
        <p:spPr>
          <a:xfrm>
            <a:off x="3127142" y="247384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D6E88C-544F-064E-8B5B-3510B1F9AFA3}"/>
              </a:ext>
            </a:extLst>
          </p:cNvPr>
          <p:cNvSpPr/>
          <p:nvPr/>
        </p:nvSpPr>
        <p:spPr>
          <a:xfrm>
            <a:off x="3120047" y="353001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3D8751-88BB-364E-90B6-4A0711677545}"/>
              </a:ext>
            </a:extLst>
          </p:cNvPr>
          <p:cNvSpPr/>
          <p:nvPr/>
        </p:nvSpPr>
        <p:spPr>
          <a:xfrm>
            <a:off x="6433881" y="14318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6D21E-9116-F04C-A710-A2E7F650FD77}"/>
              </a:ext>
            </a:extLst>
          </p:cNvPr>
          <p:cNvSpPr/>
          <p:nvPr/>
        </p:nvSpPr>
        <p:spPr>
          <a:xfrm>
            <a:off x="6416157" y="2562444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FF862A-899F-E44A-B285-DBFD14A7AF32}"/>
              </a:ext>
            </a:extLst>
          </p:cNvPr>
          <p:cNvSpPr/>
          <p:nvPr/>
        </p:nvSpPr>
        <p:spPr>
          <a:xfrm>
            <a:off x="6409062" y="36611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9453</TotalTime>
  <Words>3532</Words>
  <Application>Microsoft Macintosh PowerPoint</Application>
  <PresentationFormat>On-screen Show (16:9)</PresentationFormat>
  <Paragraphs>843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Helvetica Neue</vt:lpstr>
      <vt:lpstr>Courier</vt:lpstr>
      <vt:lpstr>Merriweather Sans</vt:lpstr>
      <vt:lpstr>Arial</vt:lpstr>
      <vt:lpstr>Wingdings</vt:lpstr>
      <vt:lpstr>Helvetica Neue Light</vt:lpstr>
      <vt:lpstr>Courier New</vt:lpstr>
      <vt:lpstr>InfluxDays Template</vt:lpstr>
      <vt:lpstr>Advanced Data Analysis</vt:lpstr>
      <vt:lpstr>Exploring flux map()</vt:lpstr>
      <vt:lpstr>Map()</vt:lpstr>
      <vt:lpstr>Map() in flux</vt:lpstr>
      <vt:lpstr>Combine/derive data with map()</vt:lpstr>
      <vt:lpstr>PowerPoint Presentation</vt:lpstr>
      <vt:lpstr>Enrich data using map(r with … )</vt:lpstr>
      <vt:lpstr>PowerPoint Presentation</vt:lpstr>
      <vt:lpstr>Clean data using map(r with … )</vt:lpstr>
      <vt:lpstr>PowerPoint Presentation</vt:lpstr>
      <vt:lpstr>Exploring flux Custom Functions</vt:lpstr>
      <vt:lpstr>Recall: What Is Flux?</vt:lpstr>
      <vt:lpstr>Defining and using a custom function</vt:lpstr>
      <vt:lpstr>Defining a custom pipe forwardable function</vt:lpstr>
      <vt:lpstr>Let’s get dirty!</vt:lpstr>
      <vt:lpstr>Continuous Linear Pizza Oven</vt:lpstr>
      <vt:lpstr>Task</vt:lpstr>
      <vt:lpstr>PowerPoint Presentation</vt:lpstr>
      <vt:lpstr>PowerPoint Presentation</vt:lpstr>
      <vt:lpstr>Exploring flux Joining Time Series</vt:lpstr>
      <vt:lpstr>Joining two time series</vt:lpstr>
      <vt:lpstr>The ideal case</vt:lpstr>
      <vt:lpstr>Running example on pizza quality issues</vt:lpstr>
      <vt:lpstr>Ok … sounds easy</vt:lpstr>
      <vt:lpstr>Let’s do some live coding</vt:lpstr>
      <vt:lpstr>Here we go</vt:lpstr>
      <vt:lpstr>It gives no results … why?</vt:lpstr>
      <vt:lpstr>The reality is always more difficult than expected</vt:lpstr>
      <vt:lpstr>A close look to the distribution of our data over time</vt:lpstr>
      <vt:lpstr>Can we synchronize them? Let’s do a time shift!</vt:lpstr>
      <vt:lpstr>Can we synchronize them with a time shift?</vt:lpstr>
      <vt:lpstr>Here we go</vt:lpstr>
      <vt:lpstr>Can we synchronize them with a time shift?</vt:lpstr>
      <vt:lpstr>Moreover, is -15 sec correct? Shall I do -30 sec, instead?</vt:lpstr>
      <vt:lpstr>Shall we tumble?</vt:lpstr>
      <vt:lpstr>Can we synchronize them with a tumbling window?</vt:lpstr>
      <vt:lpstr>Can we synchronize them with a tumbling window?</vt:lpstr>
      <vt:lpstr>Can we synchronize them with a tumbling window?</vt:lpstr>
      <vt:lpstr>Here we go</vt:lpstr>
      <vt:lpstr>It works! </vt:lpstr>
      <vt:lpstr>Bonus point: tumbling windows also synchronize events!</vt:lpstr>
      <vt:lpstr>Bonus point: tumbling windows also synchronize events!</vt:lpstr>
      <vt:lpstr>Bonus point: tumbling windows also synchronize events!</vt:lpstr>
      <vt:lpstr>Quiz</vt:lpstr>
      <vt:lpstr>Quiz answers</vt:lpstr>
      <vt:lpstr>Let’s get dirty!</vt:lpstr>
      <vt:lpstr>Continuous Linear Pizza Oven</vt:lpstr>
      <vt:lpstr>Task</vt:lpstr>
      <vt:lpstr>Advanced Data Analysis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179</cp:revision>
  <dcterms:modified xsi:type="dcterms:W3CDTF">2020-06-09T07:40:34Z</dcterms:modified>
</cp:coreProperties>
</file>